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399" r:id="rId2"/>
    <p:sldId id="412" r:id="rId3"/>
    <p:sldId id="397" r:id="rId4"/>
    <p:sldId id="400" r:id="rId5"/>
    <p:sldId id="411" r:id="rId6"/>
    <p:sldId id="401" r:id="rId7"/>
    <p:sldId id="410" r:id="rId8"/>
    <p:sldId id="413" r:id="rId9"/>
    <p:sldId id="414" r:id="rId10"/>
    <p:sldId id="402" r:id="rId11"/>
    <p:sldId id="415" r:id="rId12"/>
    <p:sldId id="416" r:id="rId13"/>
    <p:sldId id="406" r:id="rId14"/>
    <p:sldId id="405" r:id="rId15"/>
    <p:sldId id="409"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varScale="1">
        <p:scale>
          <a:sx n="79" d="100"/>
          <a:sy n="79" d="100"/>
        </p:scale>
        <p:origin x="114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6951F1-57B3-D147-8021-BC280406AE1B}" type="datetimeFigureOut">
              <a:rPr lang="en-US" smtClean="0"/>
              <a:pPr/>
              <a:t>3/15/2018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32D2DC-47AD-A04D-81C1-181C40AA1692}" type="slidenum">
              <a:rPr lang="en-US" smtClean="0"/>
              <a:pPr/>
              <a:t>‹#›</a:t>
            </a:fld>
            <a:endParaRPr lang="en-US"/>
          </a:p>
        </p:txBody>
      </p:sp>
    </p:spTree>
    <p:extLst>
      <p:ext uri="{BB962C8B-B14F-4D97-AF65-F5344CB8AC3E}">
        <p14:creationId xmlns:p14="http://schemas.microsoft.com/office/powerpoint/2010/main" val="1326431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a:ln/>
          <a:extLst>
            <a:ext uri="{FAA26D3D-D897-4be2-8F04-BA451C77F1D7}">
              <ma14:placeholderFlag xmlns="" xmlns:ma14="http://schemas.microsoft.com/office/mac/drawingml/2011/main" val="1"/>
            </a:ex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sp>
      <p:sp>
        <p:nvSpPr>
          <p:cNvPr id="16386" name="Notes Placeholder 2"/>
          <p:cNvSpPr>
            <a:spLocks noGrp="1"/>
          </p:cNvSpPr>
          <p:nvPr>
            <p:ph type="body" idx="1"/>
          </p:nvPr>
        </p:nvSpPr>
        <p:spPr>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a:defRPr/>
            </a:pPr>
            <a:endParaRPr lang="en-US" dirty="0">
              <a:latin typeface="Calibri" charset="0"/>
            </a:endParaRPr>
          </a:p>
        </p:txBody>
      </p:sp>
      <p:sp>
        <p:nvSpPr>
          <p:cNvPr id="16387" name="Slide Number Placeholder 3"/>
          <p:cNvSpPr>
            <a:spLocks noGrp="1"/>
          </p:cNvSpPr>
          <p:nvPr>
            <p:ph type="sldNum" sz="quarter" idx="5"/>
          </p:nvPr>
        </p:nvSpPr>
        <p:spPr>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23D54DCD-CB3F-0F40-BB6B-11E3F2FB7B2F}" type="slidenum">
              <a:rPr lang="en-US" sz="1200">
                <a:latin typeface="Calibri" charset="0"/>
              </a:rPr>
              <a:pPr eaLnBrk="1" hangingPunct="1">
                <a:defRPr/>
              </a:pPr>
              <a:t>1</a:t>
            </a:fld>
            <a:endParaRPr lang="en-US" sz="1200">
              <a:latin typeface="Calibri" charset="0"/>
            </a:endParaRPr>
          </a:p>
        </p:txBody>
      </p:sp>
    </p:spTree>
    <p:extLst>
      <p:ext uri="{BB962C8B-B14F-4D97-AF65-F5344CB8AC3E}">
        <p14:creationId xmlns:p14="http://schemas.microsoft.com/office/powerpoint/2010/main" val="929280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cs typeface="ＭＳ Ｐゴシック" charset="-128"/>
              </a:defRPr>
            </a:lvl1pPr>
            <a:lvl2pPr marL="742950" indent="-285750">
              <a:defRPr>
                <a:solidFill>
                  <a:schemeClr val="tx1"/>
                </a:solidFill>
                <a:latin typeface="Arial" charset="0"/>
                <a:ea typeface="ＭＳ Ｐゴシック" charset="-128"/>
                <a:cs typeface="ＭＳ Ｐゴシック" charset="-128"/>
              </a:defRPr>
            </a:lvl2pPr>
            <a:lvl3pPr marL="1143000" indent="-228600">
              <a:defRPr>
                <a:solidFill>
                  <a:schemeClr val="tx1"/>
                </a:solidFill>
                <a:latin typeface="Arial" charset="0"/>
                <a:ea typeface="ＭＳ Ｐゴシック" charset="-128"/>
                <a:cs typeface="ＭＳ Ｐゴシック" charset="-128"/>
              </a:defRPr>
            </a:lvl3pPr>
            <a:lvl4pPr marL="1600200" indent="-228600">
              <a:defRPr>
                <a:solidFill>
                  <a:schemeClr val="tx1"/>
                </a:solidFill>
                <a:latin typeface="Arial" charset="0"/>
                <a:ea typeface="ＭＳ Ｐゴシック" charset="-128"/>
                <a:cs typeface="ＭＳ Ｐゴシック" charset="-128"/>
              </a:defRPr>
            </a:lvl4pPr>
            <a:lvl5pPr marL="2057400" indent="-228600">
              <a:defRPr>
                <a:solidFill>
                  <a:schemeClr val="tx1"/>
                </a:solidFill>
                <a:latin typeface="Arial"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cs typeface="ＭＳ Ｐゴシック" charset="-128"/>
              </a:defRPr>
            </a:lvl9pPr>
          </a:lstStyle>
          <a:p>
            <a:fld id="{B7D92AB1-E2A8-F744-9F65-10C97B9F10EE}" type="slidenum">
              <a:rPr lang="en-US" altLang="en-US">
                <a:latin typeface="Calibri" charset="0"/>
              </a:rPr>
              <a:pPr/>
              <a:t>2</a:t>
            </a:fld>
            <a:endParaRPr lang="en-US" altLang="en-US">
              <a:latin typeface="Calibri" charset="0"/>
            </a:endParaRPr>
          </a:p>
        </p:txBody>
      </p:sp>
      <p:sp>
        <p:nvSpPr>
          <p:cNvPr id="225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390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975438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pillars recognize that several major areas of the California economy will need to reduce emissions to meet the 2030 greenhouse gas emissions target. </a:t>
            </a:r>
          </a:p>
          <a:p>
            <a:endParaRPr lang="en-US" dirty="0"/>
          </a:p>
          <a:p>
            <a:r>
              <a:rPr lang="en-US" dirty="0"/>
              <a:t>Governor Brown called for support to manage natural and working lands, including forests, rangelands, farms, wetlands, and soils, so they can store carbon. These lands have the ability to remove carbon dioxide from the atmosphere through biological processes, and to then sequester carbon in above and below-ground matter.</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3/15/2018 10:30 AM</a:t>
            </a:fld>
            <a:endParaRPr lang="en-US" dirty="0"/>
          </a:p>
        </p:txBody>
      </p:sp>
      <p:sp>
        <p:nvSpPr>
          <p:cNvPr id="6" name="Footer Placeholder 5"/>
          <p:cNvSpPr>
            <a:spLocks noGrp="1"/>
          </p:cNvSpPr>
          <p:nvPr>
            <p:ph type="ftr" sz="quarter" idx="12"/>
          </p:nvPr>
        </p:nvSpPr>
        <p:spPr>
          <a:xfrm>
            <a:off x="0" y="8829967"/>
            <a:ext cx="6309360" cy="46482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09359" y="8829967"/>
            <a:ext cx="699418" cy="464820"/>
          </a:xfrm>
        </p:spPr>
        <p:txBody>
          <a:bodyPr/>
          <a:lstStyle/>
          <a:p>
            <a:fld id="{EC87E0CF-87F6-4B58-B8B8-DCAB2DAAF3CA}" type="slidenum">
              <a:rPr lang="en-US" smtClean="0"/>
              <a:pPr/>
              <a:t>14</a:t>
            </a:fld>
            <a:endParaRPr lang="en-US" dirty="0"/>
          </a:p>
        </p:txBody>
      </p:sp>
    </p:spTree>
    <p:extLst>
      <p:ext uri="{BB962C8B-B14F-4D97-AF65-F5344CB8AC3E}">
        <p14:creationId xmlns:p14="http://schemas.microsoft.com/office/powerpoint/2010/main" val="1887553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F800664-17A2-AC40-A05F-A621D4DABDBE}" type="datetimeFigureOut">
              <a:rPr lang="en-US" smtClean="0"/>
              <a:pPr/>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57E4F7-E5F9-2E40-8E73-3C7BE990D92B}" type="slidenum">
              <a:rPr lang="en-US" smtClean="0"/>
              <a:pPr/>
              <a:t>‹#›</a:t>
            </a:fld>
            <a:endParaRPr lang="en-US"/>
          </a:p>
        </p:txBody>
      </p:sp>
    </p:spTree>
    <p:extLst>
      <p:ext uri="{BB962C8B-B14F-4D97-AF65-F5344CB8AC3E}">
        <p14:creationId xmlns:p14="http://schemas.microsoft.com/office/powerpoint/2010/main" val="266539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00664-17A2-AC40-A05F-A621D4DABDBE}" type="datetimeFigureOut">
              <a:rPr lang="en-US" smtClean="0"/>
              <a:pPr/>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57E4F7-E5F9-2E40-8E73-3C7BE990D92B}" type="slidenum">
              <a:rPr lang="en-US" smtClean="0"/>
              <a:pPr/>
              <a:t>‹#›</a:t>
            </a:fld>
            <a:endParaRPr lang="en-US"/>
          </a:p>
        </p:txBody>
      </p:sp>
    </p:spTree>
    <p:extLst>
      <p:ext uri="{BB962C8B-B14F-4D97-AF65-F5344CB8AC3E}">
        <p14:creationId xmlns:p14="http://schemas.microsoft.com/office/powerpoint/2010/main" val="1659669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00664-17A2-AC40-A05F-A621D4DABDBE}" type="datetimeFigureOut">
              <a:rPr lang="en-US" smtClean="0"/>
              <a:pPr/>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57E4F7-E5F9-2E40-8E73-3C7BE990D92B}" type="slidenum">
              <a:rPr lang="en-US" smtClean="0"/>
              <a:pPr/>
              <a:t>‹#›</a:t>
            </a:fld>
            <a:endParaRPr lang="en-US"/>
          </a:p>
        </p:txBody>
      </p:sp>
    </p:spTree>
    <p:extLst>
      <p:ext uri="{BB962C8B-B14F-4D97-AF65-F5344CB8AC3E}">
        <p14:creationId xmlns:p14="http://schemas.microsoft.com/office/powerpoint/2010/main" val="2951728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00664-17A2-AC40-A05F-A621D4DABDBE}" type="datetimeFigureOut">
              <a:rPr lang="en-US" smtClean="0"/>
              <a:pPr/>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57E4F7-E5F9-2E40-8E73-3C7BE990D92B}" type="slidenum">
              <a:rPr lang="en-US" smtClean="0"/>
              <a:pPr/>
              <a:t>‹#›</a:t>
            </a:fld>
            <a:endParaRPr lang="en-US"/>
          </a:p>
        </p:txBody>
      </p:sp>
    </p:spTree>
    <p:extLst>
      <p:ext uri="{BB962C8B-B14F-4D97-AF65-F5344CB8AC3E}">
        <p14:creationId xmlns:p14="http://schemas.microsoft.com/office/powerpoint/2010/main" val="535505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800664-17A2-AC40-A05F-A621D4DABDBE}" type="datetimeFigureOut">
              <a:rPr lang="en-US" smtClean="0"/>
              <a:pPr/>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57E4F7-E5F9-2E40-8E73-3C7BE990D92B}" type="slidenum">
              <a:rPr lang="en-US" smtClean="0"/>
              <a:pPr/>
              <a:t>‹#›</a:t>
            </a:fld>
            <a:endParaRPr lang="en-US"/>
          </a:p>
        </p:txBody>
      </p:sp>
    </p:spTree>
    <p:extLst>
      <p:ext uri="{BB962C8B-B14F-4D97-AF65-F5344CB8AC3E}">
        <p14:creationId xmlns:p14="http://schemas.microsoft.com/office/powerpoint/2010/main" val="2391228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800664-17A2-AC40-A05F-A621D4DABDBE}" type="datetimeFigureOut">
              <a:rPr lang="en-US" smtClean="0"/>
              <a:pPr/>
              <a:t>3/15/2018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57E4F7-E5F9-2E40-8E73-3C7BE990D92B}" type="slidenum">
              <a:rPr lang="en-US" smtClean="0"/>
              <a:pPr/>
              <a:t>‹#›</a:t>
            </a:fld>
            <a:endParaRPr lang="en-US"/>
          </a:p>
        </p:txBody>
      </p:sp>
    </p:spTree>
    <p:extLst>
      <p:ext uri="{BB962C8B-B14F-4D97-AF65-F5344CB8AC3E}">
        <p14:creationId xmlns:p14="http://schemas.microsoft.com/office/powerpoint/2010/main" val="3389259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800664-17A2-AC40-A05F-A621D4DABDBE}" type="datetimeFigureOut">
              <a:rPr lang="en-US" smtClean="0"/>
              <a:pPr/>
              <a:t>3/15/2018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57E4F7-E5F9-2E40-8E73-3C7BE990D92B}" type="slidenum">
              <a:rPr lang="en-US" smtClean="0"/>
              <a:pPr/>
              <a:t>‹#›</a:t>
            </a:fld>
            <a:endParaRPr lang="en-US"/>
          </a:p>
        </p:txBody>
      </p:sp>
    </p:spTree>
    <p:extLst>
      <p:ext uri="{BB962C8B-B14F-4D97-AF65-F5344CB8AC3E}">
        <p14:creationId xmlns:p14="http://schemas.microsoft.com/office/powerpoint/2010/main" val="2442088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800664-17A2-AC40-A05F-A621D4DABDBE}" type="datetimeFigureOut">
              <a:rPr lang="en-US" smtClean="0"/>
              <a:pPr/>
              <a:t>3/15/2018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57E4F7-E5F9-2E40-8E73-3C7BE990D92B}" type="slidenum">
              <a:rPr lang="en-US" smtClean="0"/>
              <a:pPr/>
              <a:t>‹#›</a:t>
            </a:fld>
            <a:endParaRPr lang="en-US"/>
          </a:p>
        </p:txBody>
      </p:sp>
    </p:spTree>
    <p:extLst>
      <p:ext uri="{BB962C8B-B14F-4D97-AF65-F5344CB8AC3E}">
        <p14:creationId xmlns:p14="http://schemas.microsoft.com/office/powerpoint/2010/main" val="220682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800664-17A2-AC40-A05F-A621D4DABDBE}" type="datetimeFigureOut">
              <a:rPr lang="en-US" smtClean="0"/>
              <a:pPr/>
              <a:t>3/15/2018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57E4F7-E5F9-2E40-8E73-3C7BE990D92B}" type="slidenum">
              <a:rPr lang="en-US" smtClean="0"/>
              <a:pPr/>
              <a:t>‹#›</a:t>
            </a:fld>
            <a:endParaRPr lang="en-US"/>
          </a:p>
        </p:txBody>
      </p:sp>
    </p:spTree>
    <p:extLst>
      <p:ext uri="{BB962C8B-B14F-4D97-AF65-F5344CB8AC3E}">
        <p14:creationId xmlns:p14="http://schemas.microsoft.com/office/powerpoint/2010/main" val="1150604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800664-17A2-AC40-A05F-A621D4DABDBE}" type="datetimeFigureOut">
              <a:rPr lang="en-US" smtClean="0"/>
              <a:pPr/>
              <a:t>3/15/2018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57E4F7-E5F9-2E40-8E73-3C7BE990D92B}" type="slidenum">
              <a:rPr lang="en-US" smtClean="0"/>
              <a:pPr/>
              <a:t>‹#›</a:t>
            </a:fld>
            <a:endParaRPr lang="en-US"/>
          </a:p>
        </p:txBody>
      </p:sp>
    </p:spTree>
    <p:extLst>
      <p:ext uri="{BB962C8B-B14F-4D97-AF65-F5344CB8AC3E}">
        <p14:creationId xmlns:p14="http://schemas.microsoft.com/office/powerpoint/2010/main" val="1984958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800664-17A2-AC40-A05F-A621D4DABDBE}" type="datetimeFigureOut">
              <a:rPr lang="en-US" smtClean="0"/>
              <a:pPr/>
              <a:t>3/15/2018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57E4F7-E5F9-2E40-8E73-3C7BE990D92B}" type="slidenum">
              <a:rPr lang="en-US" smtClean="0"/>
              <a:pPr/>
              <a:t>‹#›</a:t>
            </a:fld>
            <a:endParaRPr lang="en-US"/>
          </a:p>
        </p:txBody>
      </p:sp>
    </p:spTree>
    <p:extLst>
      <p:ext uri="{BB962C8B-B14F-4D97-AF65-F5344CB8AC3E}">
        <p14:creationId xmlns:p14="http://schemas.microsoft.com/office/powerpoint/2010/main" val="3243408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800664-17A2-AC40-A05F-A621D4DABDBE}" type="datetimeFigureOut">
              <a:rPr lang="en-US" smtClean="0"/>
              <a:pPr/>
              <a:t>3/15/2018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57E4F7-E5F9-2E40-8E73-3C7BE990D92B}" type="slidenum">
              <a:rPr lang="en-US" smtClean="0"/>
              <a:pPr/>
              <a:t>‹#›</a:t>
            </a:fld>
            <a:endParaRPr lang="en-US"/>
          </a:p>
        </p:txBody>
      </p:sp>
    </p:spTree>
    <p:extLst>
      <p:ext uri="{BB962C8B-B14F-4D97-AF65-F5344CB8AC3E}">
        <p14:creationId xmlns:p14="http://schemas.microsoft.com/office/powerpoint/2010/main" val="4023787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www.carboncycle.or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www.carboncycle.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2"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58000"/>
          </a:xfrm>
          <a:prstGeom prst="rect">
            <a:avLst/>
          </a:prstGeom>
          <a:noFill/>
          <a:ln w="12700">
            <a:solidFill>
              <a:schemeClr val="tx1"/>
            </a:solid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
        <p:nvSpPr>
          <p:cNvPr id="15" name="Rectangle 3"/>
          <p:cNvSpPr txBox="1">
            <a:spLocks noChangeArrowheads="1"/>
          </p:cNvSpPr>
          <p:nvPr/>
        </p:nvSpPr>
        <p:spPr>
          <a:xfrm>
            <a:off x="4419600" y="5867400"/>
            <a:ext cx="4724400" cy="990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lstStyle>
            <a:lvl1pPr marL="342900" indent="-342900" algn="l" rtl="0" eaLnBrk="0" fontAlgn="base" hangingPunct="0">
              <a:spcBef>
                <a:spcPct val="20000"/>
              </a:spcBef>
              <a:spcAft>
                <a:spcPct val="0"/>
              </a:spcAft>
              <a:buChar char="•"/>
              <a:defRPr sz="3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lt1"/>
                </a:solidFill>
                <a:latin typeface="+mn-lt"/>
                <a:ea typeface="+mn-ea"/>
                <a:cs typeface="+mn-cs"/>
              </a:defRPr>
            </a:lvl5pPr>
            <a:lvl6pPr marL="2514600" indent="-228600" algn="l" rtl="0" fontAlgn="base">
              <a:spcBef>
                <a:spcPct val="20000"/>
              </a:spcBef>
              <a:spcAft>
                <a:spcPct val="0"/>
              </a:spcAft>
              <a:buChar char="»"/>
              <a:defRPr sz="2000">
                <a:solidFill>
                  <a:schemeClr val="lt1"/>
                </a:solidFill>
                <a:latin typeface="+mn-lt"/>
                <a:ea typeface="+mn-ea"/>
                <a:cs typeface="+mn-cs"/>
              </a:defRPr>
            </a:lvl6pPr>
            <a:lvl7pPr marL="2971800" indent="-228600" algn="l" rtl="0" fontAlgn="base">
              <a:spcBef>
                <a:spcPct val="20000"/>
              </a:spcBef>
              <a:spcAft>
                <a:spcPct val="0"/>
              </a:spcAft>
              <a:buChar char="»"/>
              <a:defRPr sz="2000">
                <a:solidFill>
                  <a:schemeClr val="lt1"/>
                </a:solidFill>
                <a:latin typeface="+mn-lt"/>
                <a:ea typeface="+mn-ea"/>
                <a:cs typeface="+mn-cs"/>
              </a:defRPr>
            </a:lvl7pPr>
            <a:lvl8pPr marL="3429000" indent="-228600" algn="l" rtl="0" fontAlgn="base">
              <a:spcBef>
                <a:spcPct val="20000"/>
              </a:spcBef>
              <a:spcAft>
                <a:spcPct val="0"/>
              </a:spcAft>
              <a:buChar char="»"/>
              <a:defRPr sz="2000">
                <a:solidFill>
                  <a:schemeClr val="lt1"/>
                </a:solidFill>
                <a:latin typeface="+mn-lt"/>
                <a:ea typeface="+mn-ea"/>
                <a:cs typeface="+mn-cs"/>
              </a:defRPr>
            </a:lvl8pPr>
            <a:lvl9pPr marL="3886200" indent="-228600" algn="l" rtl="0" fontAlgn="base">
              <a:spcBef>
                <a:spcPct val="20000"/>
              </a:spcBef>
              <a:spcAft>
                <a:spcPct val="0"/>
              </a:spcAft>
              <a:buChar char="»"/>
              <a:defRPr sz="2000">
                <a:solidFill>
                  <a:schemeClr val="lt1"/>
                </a:solidFill>
                <a:latin typeface="+mn-lt"/>
                <a:ea typeface="+mn-ea"/>
                <a:cs typeface="+mn-cs"/>
              </a:defRPr>
            </a:lvl9pPr>
          </a:lstStyle>
          <a:p>
            <a:pPr algn="ctr" fontAlgn="auto">
              <a:lnSpc>
                <a:spcPct val="80000"/>
              </a:lnSpc>
              <a:spcAft>
                <a:spcPts val="0"/>
              </a:spcAft>
              <a:buClr>
                <a:srgbClr val="6FB7D7"/>
              </a:buClr>
              <a:buFont typeface="Wingdings 2" charset="0"/>
              <a:buNone/>
              <a:defRPr/>
            </a:pPr>
            <a:endParaRPr lang="en-US" sz="1600" b="1" dirty="0">
              <a:solidFill>
                <a:srgbClr val="898989"/>
              </a:solidFill>
              <a:effectLst>
                <a:outerShdw blurRad="38100" dist="38100" dir="2700000" algn="tl">
                  <a:srgbClr val="DDDDDD"/>
                </a:outerShdw>
              </a:effectLst>
              <a:latin typeface="News Gothic MT" charset="0"/>
              <a:ea typeface="ＭＳ Ｐゴシック" charset="0"/>
            </a:endParaRPr>
          </a:p>
          <a:p>
            <a:pPr algn="ctr" fontAlgn="auto">
              <a:lnSpc>
                <a:spcPct val="80000"/>
              </a:lnSpc>
              <a:spcAft>
                <a:spcPts val="0"/>
              </a:spcAft>
              <a:buClr>
                <a:srgbClr val="6FB7D7"/>
              </a:buClr>
              <a:buFont typeface="Wingdings 2" charset="0"/>
              <a:buNone/>
              <a:defRPr/>
            </a:pPr>
            <a:r>
              <a:rPr lang="en-US" sz="2800" b="1" i="1" dirty="0">
                <a:solidFill>
                  <a:schemeClr val="tx1"/>
                </a:solidFill>
                <a:latin typeface="Times New Roman"/>
                <a:ea typeface="ＭＳ Ｐゴシック" charset="0"/>
                <a:cs typeface="Times New Roman"/>
              </a:rPr>
              <a:t>Carbon Cycle Institute  </a:t>
            </a:r>
          </a:p>
          <a:p>
            <a:pPr algn="ctr" fontAlgn="auto">
              <a:lnSpc>
                <a:spcPct val="80000"/>
              </a:lnSpc>
              <a:spcAft>
                <a:spcPts val="0"/>
              </a:spcAft>
              <a:buClr>
                <a:srgbClr val="6FB7D7"/>
              </a:buClr>
              <a:buFont typeface="Wingdings 2" charset="0"/>
              <a:buNone/>
              <a:defRPr/>
            </a:pPr>
            <a:r>
              <a:rPr lang="en-US" sz="1600" b="1" dirty="0">
                <a:solidFill>
                  <a:srgbClr val="898989"/>
                </a:solidFill>
                <a:effectLst>
                  <a:outerShdw blurRad="38100" dist="38100" dir="2700000" algn="tl">
                    <a:srgbClr val="DDDDDD"/>
                  </a:outerShdw>
                </a:effectLst>
                <a:latin typeface="News Gothic MT" charset="0"/>
                <a:ea typeface="ＭＳ Ｐゴシック" charset="0"/>
                <a:hlinkClick r:id="rId4"/>
              </a:rPr>
              <a:t>www.carboncycle.org</a:t>
            </a:r>
            <a:endParaRPr lang="en-US" sz="1600" b="1" dirty="0">
              <a:solidFill>
                <a:srgbClr val="898989"/>
              </a:solidFill>
              <a:effectLst>
                <a:outerShdw blurRad="38100" dist="38100" dir="2700000" algn="tl">
                  <a:srgbClr val="DDDDDD"/>
                </a:outerShdw>
              </a:effectLst>
              <a:latin typeface="News Gothic MT" charset="0"/>
              <a:ea typeface="ＭＳ Ｐゴシック" charset="0"/>
            </a:endParaRPr>
          </a:p>
          <a:p>
            <a:pPr algn="ctr" fontAlgn="auto">
              <a:lnSpc>
                <a:spcPct val="80000"/>
              </a:lnSpc>
              <a:spcAft>
                <a:spcPts val="0"/>
              </a:spcAft>
              <a:buClr>
                <a:srgbClr val="6FB7D7"/>
              </a:buClr>
              <a:buFont typeface="Wingdings 2" charset="0"/>
              <a:buNone/>
              <a:defRPr/>
            </a:pPr>
            <a:endParaRPr lang="en-US" sz="1000" b="1" dirty="0">
              <a:solidFill>
                <a:srgbClr val="898989"/>
              </a:solidFill>
              <a:effectLst>
                <a:outerShdw blurRad="38100" dist="38100" dir="2700000" algn="tl">
                  <a:srgbClr val="DDDDDD"/>
                </a:outerShdw>
              </a:effectLst>
              <a:latin typeface="News Gothic MT" charset="0"/>
              <a:ea typeface="ＭＳ Ｐゴシック" charset="0"/>
            </a:endParaRPr>
          </a:p>
        </p:txBody>
      </p:sp>
      <p:sp>
        <p:nvSpPr>
          <p:cNvPr id="16" name="TextBox 2"/>
          <p:cNvSpPr txBox="1">
            <a:spLocks noChangeArrowheads="1"/>
          </p:cNvSpPr>
          <p:nvPr/>
        </p:nvSpPr>
        <p:spPr bwMode="auto">
          <a:xfrm>
            <a:off x="2070801" y="2043796"/>
            <a:ext cx="5638800" cy="523220"/>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800" i="1" dirty="0">
                <a:solidFill>
                  <a:srgbClr val="000000"/>
                </a:solidFill>
              </a:rPr>
              <a:t>Soil, Water,</a:t>
            </a:r>
            <a:r>
              <a:rPr lang="en-US" sz="2800" dirty="0">
                <a:solidFill>
                  <a:srgbClr val="000000"/>
                </a:solidFill>
              </a:rPr>
              <a:t> </a:t>
            </a:r>
            <a:r>
              <a:rPr lang="en-US" sz="2800" i="1" dirty="0">
                <a:solidFill>
                  <a:srgbClr val="000000"/>
                </a:solidFill>
              </a:rPr>
              <a:t>Carbon, Climate</a:t>
            </a:r>
            <a:endParaRPr lang="en-US" sz="2800" dirty="0">
              <a:solidFill>
                <a:srgbClr val="000000"/>
              </a:solidFill>
            </a:endParaRPr>
          </a:p>
        </p:txBody>
      </p:sp>
      <p:sp>
        <p:nvSpPr>
          <p:cNvPr id="17" name="Rectangle 2"/>
          <p:cNvSpPr>
            <a:spLocks noChangeArrowheads="1"/>
          </p:cNvSpPr>
          <p:nvPr/>
        </p:nvSpPr>
        <p:spPr bwMode="auto">
          <a:xfrm>
            <a:off x="1485174" y="791111"/>
            <a:ext cx="7001280" cy="95410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p>
            <a:pPr algn="ctr"/>
            <a:r>
              <a:rPr lang="en-US" sz="2800" b="1" dirty="0">
                <a:solidFill>
                  <a:srgbClr val="000000"/>
                </a:solidFill>
                <a:latin typeface="Times New Roman" charset="0"/>
                <a:cs typeface="Times New Roman" charset="0"/>
              </a:rPr>
              <a:t>Carbon Farm Planning Through Local Partnerships with RCDs </a:t>
            </a:r>
            <a:endParaRPr lang="en-US" sz="2800" dirty="0"/>
          </a:p>
        </p:txBody>
      </p:sp>
      <p:sp>
        <p:nvSpPr>
          <p:cNvPr id="23554" name="Text Box 8"/>
          <p:cNvSpPr txBox="1">
            <a:spLocks noChangeArrowheads="1"/>
          </p:cNvSpPr>
          <p:nvPr/>
        </p:nvSpPr>
        <p:spPr bwMode="auto">
          <a:xfrm>
            <a:off x="4178922" y="4913293"/>
            <a:ext cx="6635737" cy="52322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en-US" sz="2800" dirty="0"/>
          </a:p>
        </p:txBody>
      </p:sp>
    </p:spTree>
    <p:extLst>
      <p:ext uri="{BB962C8B-B14F-4D97-AF65-F5344CB8AC3E}">
        <p14:creationId xmlns:p14="http://schemas.microsoft.com/office/powerpoint/2010/main" val="1667239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590550" y="606425"/>
            <a:ext cx="3416371"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2800" dirty="0">
                <a:latin typeface="Arial" charset="0"/>
              </a:rPr>
              <a:t>Others:</a:t>
            </a:r>
            <a:endParaRPr lang="en-US" altLang="en-US" sz="4400" dirty="0">
              <a:latin typeface="Arial" charset="0"/>
            </a:endParaRPr>
          </a:p>
        </p:txBody>
      </p:sp>
      <p:sp>
        <p:nvSpPr>
          <p:cNvPr id="5" name="TextBox 4"/>
          <p:cNvSpPr txBox="1"/>
          <p:nvPr/>
        </p:nvSpPr>
        <p:spPr>
          <a:xfrm>
            <a:off x="731926" y="1314414"/>
            <a:ext cx="3133618" cy="5539978"/>
          </a:xfrm>
          <a:prstGeom prst="rect">
            <a:avLst/>
          </a:prstGeom>
          <a:noFill/>
        </p:spPr>
        <p:txBody>
          <a:bodyPr wrap="square" rtlCol="0">
            <a:spAutoFit/>
          </a:bodyPr>
          <a:lstStyle/>
          <a:p>
            <a:pPr marL="285750" indent="-285750">
              <a:buFont typeface="Arial" charset="0"/>
              <a:buChar char="•"/>
            </a:pPr>
            <a:r>
              <a:rPr lang="en-US" sz="2400" dirty="0"/>
              <a:t>Yolo RCD: </a:t>
            </a:r>
          </a:p>
          <a:p>
            <a:endParaRPr lang="en-US" sz="2400" dirty="0"/>
          </a:p>
          <a:p>
            <a:pPr marL="742950" lvl="1" indent="-285750">
              <a:buFont typeface="Wingdings" charset="2"/>
              <a:buChar char="ü"/>
            </a:pPr>
            <a:r>
              <a:rPr lang="en-US" sz="2400" dirty="0"/>
              <a:t>Carbon Farm Plan for Yolo Land and Cattle</a:t>
            </a:r>
          </a:p>
          <a:p>
            <a:pPr marL="742950" lvl="1" indent="-285750">
              <a:buFont typeface="Wingdings" charset="2"/>
              <a:buChar char="ü"/>
            </a:pPr>
            <a:endParaRPr lang="en-US" sz="2400" dirty="0"/>
          </a:p>
          <a:p>
            <a:pPr marL="742950" lvl="1" indent="-285750">
              <a:buFont typeface="Wingdings" charset="2"/>
              <a:buChar char="ü"/>
            </a:pPr>
            <a:r>
              <a:rPr lang="en-US" sz="2400" dirty="0"/>
              <a:t>NRCS conservation field trials for compost</a:t>
            </a:r>
          </a:p>
          <a:p>
            <a:pPr marL="742950" lvl="1" indent="-285750">
              <a:buFont typeface="Wingdings" charset="2"/>
              <a:buChar char="ü"/>
            </a:pPr>
            <a:endParaRPr lang="en-US" sz="2400" dirty="0"/>
          </a:p>
          <a:p>
            <a:pPr marL="742950" lvl="1" indent="-285750">
              <a:buFont typeface="Wingdings" charset="2"/>
              <a:buChar char="ü"/>
            </a:pPr>
            <a:r>
              <a:rPr lang="en-US" sz="2400" dirty="0"/>
              <a:t>Demo project for Healthy Soils Program</a:t>
            </a:r>
          </a:p>
          <a:p>
            <a:pPr marL="285750" indent="-285750">
              <a:buFont typeface="Wingdings" charset="2"/>
              <a:buChar char="ü"/>
            </a:pP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05067" y="1685730"/>
            <a:ext cx="2145626" cy="3814445"/>
          </a:xfrm>
          <a:prstGeom prst="rect">
            <a:avLst/>
          </a:prstGeom>
        </p:spPr>
      </p:pic>
    </p:spTree>
    <p:extLst>
      <p:ext uri="{BB962C8B-B14F-4D97-AF65-F5344CB8AC3E}">
        <p14:creationId xmlns:p14="http://schemas.microsoft.com/office/powerpoint/2010/main" val="2030870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590550" y="606425"/>
            <a:ext cx="3416371"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2800" dirty="0">
                <a:latin typeface="Arial" charset="0"/>
              </a:rPr>
              <a:t>Others:</a:t>
            </a:r>
            <a:endParaRPr lang="en-US" altLang="en-US" sz="4400" dirty="0">
              <a:latin typeface="Arial" charset="0"/>
            </a:endParaRPr>
          </a:p>
        </p:txBody>
      </p:sp>
      <p:sp>
        <p:nvSpPr>
          <p:cNvPr id="5" name="TextBox 4"/>
          <p:cNvSpPr txBox="1"/>
          <p:nvPr/>
        </p:nvSpPr>
        <p:spPr>
          <a:xfrm>
            <a:off x="590550" y="1166842"/>
            <a:ext cx="3133618" cy="4524315"/>
          </a:xfrm>
          <a:prstGeom prst="rect">
            <a:avLst/>
          </a:prstGeom>
          <a:noFill/>
        </p:spPr>
        <p:txBody>
          <a:bodyPr wrap="square" rtlCol="0">
            <a:spAutoFit/>
          </a:bodyPr>
          <a:lstStyle/>
          <a:p>
            <a:endParaRPr lang="en-US" sz="2400" dirty="0"/>
          </a:p>
          <a:p>
            <a:pPr marL="285750" indent="-285750">
              <a:buFont typeface="Arial" charset="0"/>
              <a:buChar char="•"/>
            </a:pPr>
            <a:r>
              <a:rPr lang="en-US" sz="2400" b="1" dirty="0"/>
              <a:t>Coachella Valley RCD: </a:t>
            </a:r>
            <a:r>
              <a:rPr lang="en-US" sz="2400" dirty="0"/>
              <a:t>Working with </a:t>
            </a:r>
            <a:r>
              <a:rPr lang="en-US" sz="2400" dirty="0" err="1"/>
              <a:t>latino</a:t>
            </a:r>
            <a:r>
              <a:rPr lang="en-US" sz="2400" dirty="0"/>
              <a:t> farmers growing dates</a:t>
            </a:r>
          </a:p>
          <a:p>
            <a:pPr marL="742950" lvl="1" indent="-285750">
              <a:buFont typeface="Wingdings" charset="2"/>
              <a:buChar char="ü"/>
            </a:pPr>
            <a:endParaRPr lang="en-US" sz="2400" dirty="0"/>
          </a:p>
          <a:p>
            <a:pPr marL="285750" indent="-285750">
              <a:buFont typeface="Arial" charset="0"/>
              <a:buChar char="•"/>
            </a:pPr>
            <a:r>
              <a:rPr lang="en-US" sz="2400" b="1" dirty="0"/>
              <a:t>Inland Empire RCD</a:t>
            </a:r>
            <a:r>
              <a:rPr lang="en-US" sz="2400" dirty="0"/>
              <a:t>: Carbon Farm Plan for 123 Farm</a:t>
            </a:r>
          </a:p>
          <a:p>
            <a:pPr marL="285750" indent="-285750">
              <a:buFont typeface="Arial" charset="0"/>
              <a:buChar char="•"/>
            </a:pPr>
            <a:endParaRPr lang="en-US" sz="2400" dirty="0"/>
          </a:p>
          <a:p>
            <a:pPr marL="285750" indent="-285750">
              <a:buFont typeface="Arial" charset="0"/>
              <a:buChar char="•"/>
            </a:pPr>
            <a:r>
              <a:rPr lang="en-US" sz="2400" dirty="0"/>
              <a:t>Contra Costa, Coastal San Luis, Placer</a:t>
            </a:r>
          </a:p>
        </p:txBody>
      </p:sp>
      <p:pic>
        <p:nvPicPr>
          <p:cNvPr id="4" name="Picture 3">
            <a:extLst>
              <a:ext uri="{FF2B5EF4-FFF2-40B4-BE49-F238E27FC236}">
                <a16:creationId xmlns:a16="http://schemas.microsoft.com/office/drawing/2014/main" id="{4A9EA171-AF93-4883-B216-57CA58D4C0C5}"/>
              </a:ext>
            </a:extLst>
          </p:cNvPr>
          <p:cNvPicPr>
            <a:picLocks noChangeAspect="1"/>
          </p:cNvPicPr>
          <p:nvPr/>
        </p:nvPicPr>
        <p:blipFill>
          <a:blip r:embed="rId2"/>
          <a:stretch>
            <a:fillRect/>
          </a:stretch>
        </p:blipFill>
        <p:spPr>
          <a:xfrm>
            <a:off x="5164027" y="1067962"/>
            <a:ext cx="3488790" cy="2616593"/>
          </a:xfrm>
          <a:prstGeom prst="rect">
            <a:avLst/>
          </a:prstGeom>
        </p:spPr>
      </p:pic>
      <p:pic>
        <p:nvPicPr>
          <p:cNvPr id="9" name="Picture 8">
            <a:extLst>
              <a:ext uri="{FF2B5EF4-FFF2-40B4-BE49-F238E27FC236}">
                <a16:creationId xmlns:a16="http://schemas.microsoft.com/office/drawing/2014/main" id="{957D08D7-1DE9-4BAF-8CA3-AA2EA66AE4DD}"/>
              </a:ext>
            </a:extLst>
          </p:cNvPr>
          <p:cNvPicPr>
            <a:picLocks noChangeAspect="1"/>
          </p:cNvPicPr>
          <p:nvPr/>
        </p:nvPicPr>
        <p:blipFill>
          <a:blip r:embed="rId3"/>
          <a:stretch>
            <a:fillRect/>
          </a:stretch>
        </p:blipFill>
        <p:spPr>
          <a:xfrm>
            <a:off x="5164027" y="3724974"/>
            <a:ext cx="3488789" cy="2616592"/>
          </a:xfrm>
          <a:prstGeom prst="rect">
            <a:avLst/>
          </a:prstGeom>
        </p:spPr>
      </p:pic>
    </p:spTree>
    <p:extLst>
      <p:ext uri="{BB962C8B-B14F-4D97-AF65-F5344CB8AC3E}">
        <p14:creationId xmlns:p14="http://schemas.microsoft.com/office/powerpoint/2010/main" val="2908647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692089" y="1166842"/>
            <a:ext cx="3169953" cy="2377465"/>
          </a:xfrm>
          <a:prstGeom prst="rect">
            <a:avLst/>
          </a:prstGeom>
        </p:spPr>
      </p:pic>
      <p:sp>
        <p:nvSpPr>
          <p:cNvPr id="4" name="Rectangle 3">
            <a:extLst>
              <a:ext uri="{FF2B5EF4-FFF2-40B4-BE49-F238E27FC236}">
                <a16:creationId xmlns:a16="http://schemas.microsoft.com/office/drawing/2014/main" id="{208B9096-49F5-42D2-ABA0-D42EC6622AD4}"/>
              </a:ext>
            </a:extLst>
          </p:cNvPr>
          <p:cNvSpPr/>
          <p:nvPr/>
        </p:nvSpPr>
        <p:spPr>
          <a:xfrm>
            <a:off x="1111349" y="475176"/>
            <a:ext cx="7807568" cy="523220"/>
          </a:xfrm>
          <a:prstGeom prst="rect">
            <a:avLst/>
          </a:prstGeom>
        </p:spPr>
        <p:txBody>
          <a:bodyPr wrap="square">
            <a:spAutoFit/>
          </a:bodyPr>
          <a:lstStyle/>
          <a:p>
            <a:pPr algn="ctr">
              <a:spcBef>
                <a:spcPct val="0"/>
              </a:spcBef>
              <a:buFontTx/>
              <a:buNone/>
            </a:pPr>
            <a:r>
              <a:rPr lang="en-US" altLang="en-US" sz="2800" b="1" dirty="0">
                <a:latin typeface="Arial" charset="0"/>
              </a:rPr>
              <a:t>Scaling Up Carbon Farming with Land Trusts</a:t>
            </a:r>
          </a:p>
        </p:txBody>
      </p:sp>
      <p:sp>
        <p:nvSpPr>
          <p:cNvPr id="6" name="TextBox 5">
            <a:extLst>
              <a:ext uri="{FF2B5EF4-FFF2-40B4-BE49-F238E27FC236}">
                <a16:creationId xmlns:a16="http://schemas.microsoft.com/office/drawing/2014/main" id="{651AC1DC-9ADE-491E-98B2-98017F835E78}"/>
              </a:ext>
            </a:extLst>
          </p:cNvPr>
          <p:cNvSpPr txBox="1"/>
          <p:nvPr/>
        </p:nvSpPr>
        <p:spPr>
          <a:xfrm>
            <a:off x="590550" y="1757685"/>
            <a:ext cx="3133618" cy="4154984"/>
          </a:xfrm>
          <a:prstGeom prst="rect">
            <a:avLst/>
          </a:prstGeom>
          <a:noFill/>
        </p:spPr>
        <p:txBody>
          <a:bodyPr wrap="square" rtlCol="0">
            <a:spAutoFit/>
          </a:bodyPr>
          <a:lstStyle/>
          <a:p>
            <a:endParaRPr lang="en-US" sz="2400" dirty="0"/>
          </a:p>
          <a:p>
            <a:pPr marL="285750" indent="-285750">
              <a:buFont typeface="Arial" charset="0"/>
              <a:buChar char="•"/>
            </a:pPr>
            <a:r>
              <a:rPr lang="en-US" sz="2400" b="1" dirty="0"/>
              <a:t>Solano Land Trust: </a:t>
            </a:r>
            <a:r>
              <a:rPr lang="en-US" sz="2400" dirty="0"/>
              <a:t>Costs and benefits of compost application on rangelands</a:t>
            </a:r>
          </a:p>
          <a:p>
            <a:pPr marL="742950" lvl="1" indent="-285750">
              <a:buFont typeface="Wingdings" charset="2"/>
              <a:buChar char="ü"/>
            </a:pPr>
            <a:endParaRPr lang="en-US" sz="2400" dirty="0"/>
          </a:p>
          <a:p>
            <a:pPr marL="285750" indent="-285750">
              <a:buFont typeface="Arial" charset="0"/>
              <a:buChar char="•"/>
            </a:pPr>
            <a:r>
              <a:rPr lang="en-US" sz="2400" b="1" dirty="0"/>
              <a:t>Sequoia </a:t>
            </a:r>
            <a:r>
              <a:rPr lang="en-US" sz="2400" b="1" dirty="0" err="1"/>
              <a:t>Riverlands</a:t>
            </a:r>
            <a:r>
              <a:rPr lang="en-US" sz="2400" b="1" dirty="0"/>
              <a:t> Trust</a:t>
            </a:r>
            <a:r>
              <a:rPr lang="en-US" sz="2400" dirty="0"/>
              <a:t>: Carbon Farm Plan for Kaweah Oaks Preserve</a:t>
            </a:r>
          </a:p>
          <a:p>
            <a:pPr marL="285750" indent="-285750">
              <a:buFont typeface="Arial" charset="0"/>
              <a:buChar char="•"/>
            </a:pPr>
            <a:endParaRPr lang="en-US" sz="2400" dirty="0"/>
          </a:p>
        </p:txBody>
      </p:sp>
      <p:pic>
        <p:nvPicPr>
          <p:cNvPr id="3074" name="Picture 2" descr="http://kaweahoaks.com/html/Presentation1_files/slide0001_image002.jpg">
            <a:extLst>
              <a:ext uri="{FF2B5EF4-FFF2-40B4-BE49-F238E27FC236}">
                <a16:creationId xmlns:a16="http://schemas.microsoft.com/office/drawing/2014/main" id="{9A438717-892E-4BBF-8AA7-12BB47696C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2089" y="4133093"/>
            <a:ext cx="3169953" cy="2377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796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Chart 1"/>
          <p:cNvGraphicFramePr>
            <a:graphicFrameLocks/>
          </p:cNvGraphicFramePr>
          <p:nvPr/>
        </p:nvGraphicFramePr>
        <p:xfrm>
          <a:off x="0" y="501650"/>
          <a:ext cx="9144000" cy="5497513"/>
        </p:xfrm>
        <a:graphic>
          <a:graphicData uri="http://schemas.openxmlformats.org/presentationml/2006/ole">
            <mc:AlternateContent xmlns:mc="http://schemas.openxmlformats.org/markup-compatibility/2006">
              <mc:Choice xmlns:v="urn:schemas-microsoft-com:vml" Requires="v">
                <p:oleObj spid="_x0000_s2077" name="Chart" r:id="rId3" imgW="9143244" imgH="5498137" progId="Excel.Sheet.8">
                  <p:embed/>
                </p:oleObj>
              </mc:Choice>
              <mc:Fallback>
                <p:oleObj name="Chart" r:id="rId3" imgW="9143244" imgH="5498137" progId="Excel.Shee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1650"/>
                        <a:ext cx="9144000" cy="549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a:spLocks noChangeArrowheads="1"/>
          </p:cNvSpPr>
          <p:nvPr/>
        </p:nvSpPr>
        <p:spPr bwMode="auto">
          <a:xfrm>
            <a:off x="0" y="5380038"/>
            <a:ext cx="9144000" cy="1477962"/>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u="sng"/>
              <a:t>Revenue NOT Included</a:t>
            </a:r>
            <a:r>
              <a:rPr lang="en-US" sz="1800"/>
              <a:t>:</a:t>
            </a:r>
          </a:p>
          <a:p>
            <a:pPr eaLnBrk="1" hangingPunct="1">
              <a:buFontTx/>
              <a:buChar char="•"/>
            </a:pPr>
            <a:r>
              <a:rPr lang="en-US" sz="1800"/>
              <a:t> Markets for products, e.g. carbon-beneficial wool, beef, dairy products</a:t>
            </a:r>
          </a:p>
          <a:p>
            <a:pPr eaLnBrk="1" hangingPunct="1">
              <a:buFontTx/>
              <a:buChar char="•"/>
            </a:pPr>
            <a:r>
              <a:rPr lang="en-US" sz="1800"/>
              <a:t> Cost savings:  Increased productivity; reduce water, feed, fertilizers, and other inputs</a:t>
            </a:r>
          </a:p>
          <a:p>
            <a:pPr eaLnBrk="1" hangingPunct="1">
              <a:buFontTx/>
              <a:buChar char="•"/>
            </a:pPr>
            <a:r>
              <a:rPr lang="en-US" sz="1800"/>
              <a:t> Stewardship/Easement Programs</a:t>
            </a:r>
          </a:p>
          <a:p>
            <a:pPr eaLnBrk="1" hangingPunct="1">
              <a:buFontTx/>
              <a:buChar char="•"/>
            </a:pPr>
            <a:r>
              <a:rPr lang="en-US" sz="1800"/>
              <a:t> Philanthropic/Donors</a:t>
            </a:r>
          </a:p>
        </p:txBody>
      </p:sp>
      <p:sp>
        <p:nvSpPr>
          <p:cNvPr id="4" name="TextBox 3"/>
          <p:cNvSpPr txBox="1">
            <a:spLocks noChangeArrowheads="1"/>
          </p:cNvSpPr>
          <p:nvPr/>
        </p:nvSpPr>
        <p:spPr bwMode="auto">
          <a:xfrm>
            <a:off x="4806950" y="2092325"/>
            <a:ext cx="1824538" cy="338554"/>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u="sng" dirty="0"/>
              <a:t>NRCS Incentives</a:t>
            </a:r>
          </a:p>
        </p:txBody>
      </p:sp>
      <p:sp>
        <p:nvSpPr>
          <p:cNvPr id="5" name="TextBox 4"/>
          <p:cNvSpPr txBox="1">
            <a:spLocks noChangeArrowheads="1"/>
          </p:cNvSpPr>
          <p:nvPr/>
        </p:nvSpPr>
        <p:spPr bwMode="auto">
          <a:xfrm>
            <a:off x="4206875" y="3983038"/>
            <a:ext cx="2138363" cy="585787"/>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u="sng" dirty="0"/>
              <a:t>State Incentives</a:t>
            </a:r>
          </a:p>
          <a:p>
            <a:pPr eaLnBrk="1" hangingPunct="1"/>
            <a:r>
              <a:rPr lang="en-US" sz="1600" b="1" i="1" dirty="0"/>
              <a:t>Healthy Soils/SALC</a:t>
            </a:r>
          </a:p>
        </p:txBody>
      </p:sp>
      <p:sp>
        <p:nvSpPr>
          <p:cNvPr id="6" name="TextBox 5"/>
          <p:cNvSpPr txBox="1">
            <a:spLocks noChangeArrowheads="1"/>
          </p:cNvSpPr>
          <p:nvPr/>
        </p:nvSpPr>
        <p:spPr bwMode="auto">
          <a:xfrm>
            <a:off x="1776413" y="2957513"/>
            <a:ext cx="2484437" cy="585787"/>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u="sng"/>
              <a:t>Local Mitigation Funds</a:t>
            </a:r>
          </a:p>
          <a:p>
            <a:pPr eaLnBrk="1" hangingPunct="1"/>
            <a:r>
              <a:rPr lang="en-US" sz="1600" b="1" i="1"/>
              <a:t>CAPs, CAPCOA, CEQA</a:t>
            </a:r>
          </a:p>
        </p:txBody>
      </p:sp>
      <p:sp>
        <p:nvSpPr>
          <p:cNvPr id="7" name="TextBox 6"/>
          <p:cNvSpPr txBox="1">
            <a:spLocks noChangeArrowheads="1"/>
          </p:cNvSpPr>
          <p:nvPr/>
        </p:nvSpPr>
        <p:spPr bwMode="auto">
          <a:xfrm>
            <a:off x="2563813" y="1662113"/>
            <a:ext cx="1352550" cy="430212"/>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t>* </a:t>
            </a:r>
            <a:r>
              <a:rPr lang="en-US" sz="1100" b="1" u="sng"/>
              <a:t>Carbon Markets</a:t>
            </a:r>
          </a:p>
          <a:p>
            <a:pPr eaLnBrk="1" hangingPunct="1"/>
            <a:r>
              <a:rPr lang="en-US" sz="1100" b="1" i="1"/>
              <a:t>     ($9-20/ton)</a:t>
            </a:r>
          </a:p>
        </p:txBody>
      </p:sp>
      <p:sp>
        <p:nvSpPr>
          <p:cNvPr id="8" name="TextBox 7"/>
          <p:cNvSpPr txBox="1">
            <a:spLocks noChangeArrowheads="1"/>
          </p:cNvSpPr>
          <p:nvPr/>
        </p:nvSpPr>
        <p:spPr bwMode="auto">
          <a:xfrm>
            <a:off x="3357563" y="1039813"/>
            <a:ext cx="1695450" cy="430212"/>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t>* </a:t>
            </a:r>
            <a:r>
              <a:rPr lang="en-US" sz="1100" b="1" u="sng"/>
              <a:t>Funding Programs</a:t>
            </a:r>
          </a:p>
          <a:p>
            <a:pPr eaLnBrk="1" hangingPunct="1"/>
            <a:r>
              <a:rPr lang="en-US" sz="1100" b="1" i="1"/>
              <a:t>  WCB, IRWMP, Prop 1</a:t>
            </a:r>
          </a:p>
        </p:txBody>
      </p:sp>
      <p:sp>
        <p:nvSpPr>
          <p:cNvPr id="17417" name="TextBox 8"/>
          <p:cNvSpPr txBox="1">
            <a:spLocks noChangeArrowheads="1"/>
          </p:cNvSpPr>
          <p:nvPr/>
        </p:nvSpPr>
        <p:spPr bwMode="auto">
          <a:xfrm>
            <a:off x="295275" y="111125"/>
            <a:ext cx="8345488" cy="522288"/>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t>Carbon Farming Revenue</a:t>
            </a:r>
          </a:p>
        </p:txBody>
      </p:sp>
    </p:spTree>
    <p:extLst>
      <p:ext uri="{BB962C8B-B14F-4D97-AF65-F5344CB8AC3E}">
        <p14:creationId xmlns:p14="http://schemas.microsoft.com/office/powerpoint/2010/main" val="1486283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lide(fromBottom)">
                                      <p:cBhvr>
                                        <p:cTn id="19" dur="500"/>
                                        <p:tgtEl>
                                          <p:spTgt spid="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900" decel="100000" fill="hold"/>
                                        <p:tgtEl>
                                          <p:spTgt spid="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lide(fromBottom)">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2400" y="6324600"/>
            <a:ext cx="1234810" cy="411604"/>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0600" y="609600"/>
            <a:ext cx="7178748" cy="5373347"/>
          </a:xfrm>
          <a:prstGeom prst="rect">
            <a:avLst/>
          </a:prstGeom>
        </p:spPr>
      </p:pic>
      <p:sp>
        <p:nvSpPr>
          <p:cNvPr id="2" name="Oval 1"/>
          <p:cNvSpPr/>
          <p:nvPr/>
        </p:nvSpPr>
        <p:spPr bwMode="auto">
          <a:xfrm>
            <a:off x="4343400" y="3733800"/>
            <a:ext cx="1600200" cy="1828800"/>
          </a:xfrm>
          <a:prstGeom prst="ellipse">
            <a:avLst/>
          </a:prstGeom>
          <a:noFill/>
          <a:ln w="95250">
            <a:solidFill>
              <a:schemeClr val="accent4">
                <a:lumMod val="75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929534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1262575"/>
            <a:ext cx="51816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dirty="0">
              <a:latin typeface="Arial" charset="0"/>
            </a:endParaRPr>
          </a:p>
          <a:p>
            <a:pPr lvl="1">
              <a:spcBef>
                <a:spcPct val="0"/>
              </a:spcBef>
              <a:buNone/>
            </a:pPr>
            <a:endParaRPr lang="en-US" altLang="en-US" sz="1800" dirty="0">
              <a:latin typeface="Arial" charset="0"/>
            </a:endParaRPr>
          </a:p>
          <a:p>
            <a:pPr marL="742950" lvl="1" indent="-285750">
              <a:spcBef>
                <a:spcPct val="0"/>
              </a:spcBef>
              <a:buFont typeface="Arial" charset="0"/>
              <a:buChar char="•"/>
            </a:pPr>
            <a:r>
              <a:rPr lang="en-US" sz="1800" dirty="0">
                <a:latin typeface="Arial" charset="0"/>
                <a:ea typeface="Arial" charset="0"/>
                <a:cs typeface="Arial" charset="0"/>
              </a:rPr>
              <a:t>California -and the world- can </a:t>
            </a:r>
            <a:r>
              <a:rPr lang="en-US" sz="1800" b="1" i="1" dirty="0">
                <a:latin typeface="Arial" charset="0"/>
                <a:ea typeface="Arial" charset="0"/>
                <a:cs typeface="Arial" charset="0"/>
              </a:rPr>
              <a:t>only</a:t>
            </a:r>
            <a:r>
              <a:rPr lang="en-US" sz="1800" dirty="0">
                <a:latin typeface="Arial" charset="0"/>
                <a:ea typeface="Arial" charset="0"/>
                <a:cs typeface="Arial" charset="0"/>
              </a:rPr>
              <a:t> meet GHG reduction goals by investing in our </a:t>
            </a:r>
            <a:r>
              <a:rPr lang="en-US" sz="1800" b="1" dirty="0">
                <a:latin typeface="Arial" charset="0"/>
                <a:ea typeface="Arial" charset="0"/>
                <a:cs typeface="Arial" charset="0"/>
              </a:rPr>
              <a:t>soils and working lands</a:t>
            </a:r>
            <a:r>
              <a:rPr lang="en-US" sz="1800" dirty="0">
                <a:latin typeface="Arial" charset="0"/>
                <a:ea typeface="Arial" charset="0"/>
                <a:cs typeface="Arial" charset="0"/>
              </a:rPr>
              <a:t> as major sinks for atmospheric carbon. </a:t>
            </a:r>
          </a:p>
          <a:p>
            <a:pPr marL="742950" lvl="1" indent="-285750">
              <a:spcBef>
                <a:spcPct val="0"/>
              </a:spcBef>
              <a:buFont typeface="Arial" charset="0"/>
              <a:buChar char="•"/>
            </a:pPr>
            <a:endParaRPr lang="en-US" altLang="en-US" sz="1800" dirty="0">
              <a:latin typeface="Arial" charset="0"/>
              <a:ea typeface="Arial" charset="0"/>
              <a:cs typeface="Arial" charset="0"/>
            </a:endParaRPr>
          </a:p>
          <a:p>
            <a:pPr marL="742950" lvl="1" indent="-285750">
              <a:spcBef>
                <a:spcPct val="0"/>
              </a:spcBef>
              <a:buFont typeface="Arial" charset="0"/>
              <a:buChar char="•"/>
            </a:pPr>
            <a:r>
              <a:rPr lang="en-US" altLang="en-US" sz="1800" dirty="0">
                <a:latin typeface="Arial" charset="0"/>
              </a:rPr>
              <a:t>Carbon farming provides environmental co-benefits such as increased productivity, resilience to drought and improved habitat</a:t>
            </a:r>
            <a:endParaRPr lang="en-US" altLang="en-US" sz="1800" dirty="0">
              <a:latin typeface="Arial" charset="0"/>
              <a:ea typeface="Arial" charset="0"/>
              <a:cs typeface="Arial" charset="0"/>
            </a:endParaRPr>
          </a:p>
          <a:p>
            <a:pPr marL="742950" lvl="1" indent="-285750">
              <a:spcBef>
                <a:spcPct val="0"/>
              </a:spcBef>
              <a:buFont typeface="Arial" charset="0"/>
              <a:buChar char="•"/>
            </a:pPr>
            <a:endParaRPr lang="en-US" altLang="en-US" sz="1800" dirty="0">
              <a:latin typeface="Arial" charset="0"/>
            </a:endParaRPr>
          </a:p>
          <a:p>
            <a:pPr marL="742950" lvl="1" indent="-285750">
              <a:spcBef>
                <a:spcPct val="0"/>
              </a:spcBef>
              <a:buFont typeface="Arial" charset="0"/>
              <a:buChar char="•"/>
            </a:pPr>
            <a:r>
              <a:rPr lang="en-US" altLang="en-US" sz="1800" dirty="0">
                <a:latin typeface="Arial" charset="0"/>
              </a:rPr>
              <a:t>There is a framework for implementation based on existing infrastructure/relationships</a:t>
            </a:r>
          </a:p>
          <a:p>
            <a:pPr marL="742950" lvl="1" indent="-285750">
              <a:spcBef>
                <a:spcPct val="0"/>
              </a:spcBef>
              <a:buFont typeface="Arial" charset="0"/>
              <a:buChar char="•"/>
            </a:pPr>
            <a:endParaRPr lang="en-US" altLang="en-US" sz="1800" dirty="0">
              <a:latin typeface="Arial" charset="0"/>
            </a:endParaRPr>
          </a:p>
          <a:p>
            <a:pPr marL="742950" lvl="1" indent="-285750">
              <a:spcBef>
                <a:spcPct val="0"/>
              </a:spcBef>
              <a:buFont typeface="Arial" charset="0"/>
              <a:buChar char="•"/>
            </a:pPr>
            <a:r>
              <a:rPr lang="en-US" altLang="en-US" sz="1800" dirty="0">
                <a:latin typeface="Arial" charset="0"/>
              </a:rPr>
              <a:t>Land trusts can be an important partner</a:t>
            </a:r>
          </a:p>
        </p:txBody>
      </p:sp>
      <p:sp>
        <p:nvSpPr>
          <p:cNvPr id="38915" name="TextBox 2"/>
          <p:cNvSpPr txBox="1">
            <a:spLocks noChangeArrowheads="1"/>
          </p:cNvSpPr>
          <p:nvPr/>
        </p:nvSpPr>
        <p:spPr bwMode="auto">
          <a:xfrm>
            <a:off x="-76200" y="515034"/>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3600" b="1" dirty="0">
                <a:latin typeface="Arial" charset="0"/>
              </a:rPr>
              <a:t>Summary</a:t>
            </a:r>
          </a:p>
        </p:txBody>
      </p:sp>
      <p:pic>
        <p:nvPicPr>
          <p:cNvPr id="5" name="Picture 3" descr="About us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10800000" flipV="1">
            <a:off x="5387975" y="2514600"/>
            <a:ext cx="3679825" cy="2502324"/>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p14="http://schemas.microsoft.com/office/powerpoint/2010/main" val="1724949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descr="About us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3570" y="1743967"/>
            <a:ext cx="5432425"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Box 1"/>
          <p:cNvSpPr txBox="1">
            <a:spLocks noChangeArrowheads="1"/>
          </p:cNvSpPr>
          <p:nvPr/>
        </p:nvSpPr>
        <p:spPr bwMode="auto">
          <a:xfrm>
            <a:off x="4457700" y="5562600"/>
            <a:ext cx="4689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eaLnBrk="1" hangingPunct="1">
              <a:spcBef>
                <a:spcPct val="0"/>
              </a:spcBef>
              <a:buFontTx/>
              <a:buNone/>
            </a:pPr>
            <a:r>
              <a:rPr lang="en-US" altLang="en-US" sz="1600" dirty="0">
                <a:latin typeface="Arial" charset="0"/>
              </a:rPr>
              <a:t>Photo: Abe Collins, </a:t>
            </a:r>
            <a:r>
              <a:rPr lang="en-US" altLang="en-US" sz="1600" dirty="0" err="1">
                <a:latin typeface="Arial" charset="0"/>
              </a:rPr>
              <a:t>CarbonFarmersofAmerica.org</a:t>
            </a:r>
            <a:endParaRPr lang="en-US" altLang="en-US" sz="1600" dirty="0">
              <a:latin typeface="Arial" charset="0"/>
            </a:endParaRPr>
          </a:p>
        </p:txBody>
      </p:sp>
      <p:sp>
        <p:nvSpPr>
          <p:cNvPr id="21507" name="TextBox 4"/>
          <p:cNvSpPr txBox="1">
            <a:spLocks noChangeArrowheads="1"/>
          </p:cNvSpPr>
          <p:nvPr/>
        </p:nvSpPr>
        <p:spPr bwMode="auto">
          <a:xfrm>
            <a:off x="0" y="13716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eaLnBrk="1" hangingPunct="1">
              <a:spcBef>
                <a:spcPct val="0"/>
              </a:spcBef>
              <a:buFontTx/>
              <a:buNone/>
            </a:pPr>
            <a:endParaRPr lang="en-US" altLang="en-US" sz="2400">
              <a:latin typeface="Arial" charset="0"/>
            </a:endParaRPr>
          </a:p>
        </p:txBody>
      </p:sp>
      <p:sp>
        <p:nvSpPr>
          <p:cNvPr id="7" name="Rectangle 2"/>
          <p:cNvSpPr>
            <a:spLocks noGrp="1" noChangeArrowheads="1"/>
          </p:cNvSpPr>
          <p:nvPr>
            <p:ph type="title"/>
          </p:nvPr>
        </p:nvSpPr>
        <p:spPr>
          <a:xfrm>
            <a:off x="549275" y="107950"/>
            <a:ext cx="8081017" cy="1905785"/>
          </a:xfrm>
        </p:spPr>
        <p:txBody>
          <a:bodyPr>
            <a:normAutofit fontScale="90000"/>
          </a:bodyPr>
          <a:lstStyle/>
          <a:p>
            <a:pPr eaLnBrk="1" hangingPunct="1">
              <a:defRPr/>
            </a:pPr>
            <a:r>
              <a:rPr lang="en-US" sz="2400" b="1" dirty="0">
                <a:cs typeface="+mj-cs"/>
              </a:rPr>
              <a:t>Good News:  </a:t>
            </a:r>
            <a:r>
              <a:rPr lang="en-US" sz="2400" dirty="0"/>
              <a:t>California -and the World- </a:t>
            </a:r>
            <a:r>
              <a:rPr lang="en-US" sz="2400" b="1" i="1" dirty="0"/>
              <a:t>can</a:t>
            </a:r>
            <a:r>
              <a:rPr lang="en-US" sz="2400" dirty="0"/>
              <a:t> meet our GHG reduction goals</a:t>
            </a:r>
            <a:r>
              <a:rPr lang="en-US" sz="2400" b="1" dirty="0"/>
              <a:t> </a:t>
            </a:r>
            <a:r>
              <a:rPr lang="en-US" sz="2400" b="1" i="1" dirty="0"/>
              <a:t>if </a:t>
            </a:r>
            <a:r>
              <a:rPr lang="en-US" sz="2400" b="1" dirty="0"/>
              <a:t> </a:t>
            </a:r>
            <a:r>
              <a:rPr lang="en-US" sz="2400" dirty="0"/>
              <a:t>we dramatically reduce emissions </a:t>
            </a:r>
            <a:r>
              <a:rPr lang="en-US" sz="2400" b="1" i="1" dirty="0"/>
              <a:t>and</a:t>
            </a:r>
            <a:r>
              <a:rPr lang="en-US" sz="2400" dirty="0"/>
              <a:t> invest in our </a:t>
            </a:r>
            <a:r>
              <a:rPr lang="en-US" sz="2400" b="1" dirty="0"/>
              <a:t>soils and working lands</a:t>
            </a:r>
            <a:r>
              <a:rPr lang="en-US" sz="2400" dirty="0"/>
              <a:t> as major sinks for atmospheric carbon.  This could be done through Carbon Farming </a:t>
            </a:r>
            <a:br>
              <a:rPr lang="en-US" sz="2400" dirty="0"/>
            </a:br>
            <a:endParaRPr lang="en-US" sz="2400" dirty="0">
              <a:cs typeface="+mj-cs"/>
            </a:endParaRPr>
          </a:p>
        </p:txBody>
      </p:sp>
      <p:sp>
        <p:nvSpPr>
          <p:cNvPr id="21509" name="TextBox 2"/>
          <p:cNvSpPr txBox="1">
            <a:spLocks noChangeArrowheads="1"/>
          </p:cNvSpPr>
          <p:nvPr/>
        </p:nvSpPr>
        <p:spPr bwMode="auto">
          <a:xfrm>
            <a:off x="3389312" y="6211888"/>
            <a:ext cx="2365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eaLnBrk="1" hangingPunct="1">
              <a:spcBef>
                <a:spcPct val="0"/>
              </a:spcBef>
              <a:buFontTx/>
              <a:buNone/>
            </a:pPr>
            <a:r>
              <a:rPr lang="en-US" altLang="en-US" sz="1800">
                <a:solidFill>
                  <a:srgbClr val="00B050"/>
                </a:solidFill>
                <a:latin typeface="Arial" charset="0"/>
                <a:hlinkClick r:id="rId4"/>
              </a:rPr>
              <a:t>www.carboncycle.org</a:t>
            </a:r>
            <a:endParaRPr lang="en-US" altLang="en-US" sz="1800" dirty="0">
              <a:solidFill>
                <a:srgbClr val="00B050"/>
              </a:solidFill>
              <a:latin typeface="Arial" charset="0"/>
            </a:endParaRPr>
          </a:p>
          <a:p>
            <a:pPr eaLnBrk="1" hangingPunct="1">
              <a:spcBef>
                <a:spcPct val="0"/>
              </a:spcBef>
              <a:buFontTx/>
              <a:buNone/>
            </a:pPr>
            <a:endParaRPr lang="en-US" altLang="en-US" sz="1800" dirty="0">
              <a:latin typeface="Arial" charset="0"/>
            </a:endParaRPr>
          </a:p>
        </p:txBody>
      </p:sp>
    </p:spTree>
    <p:extLst>
      <p:ext uri="{BB962C8B-B14F-4D97-AF65-F5344CB8AC3E}">
        <p14:creationId xmlns:p14="http://schemas.microsoft.com/office/powerpoint/2010/main" val="218422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519089"/>
            <a:ext cx="3952875" cy="3693319"/>
          </a:xfrm>
          <a:prstGeom prst="rect">
            <a:avLst/>
          </a:prstGeom>
          <a:noFill/>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dirty="0"/>
          </a:p>
          <a:p>
            <a:pPr>
              <a:lnSpc>
                <a:spcPct val="150000"/>
              </a:lnSpc>
              <a:buFont typeface="Arial" panose="020B0604020202020204" pitchFamily="34" charset="0"/>
              <a:buChar char="•"/>
            </a:pPr>
            <a:r>
              <a:rPr lang="en-US" altLang="en-US" sz="2400" dirty="0">
                <a:latin typeface="Arial" charset="0"/>
                <a:ea typeface="Arial" charset="0"/>
                <a:cs typeface="Arial" charset="0"/>
              </a:rPr>
              <a:t>Why RCDs?</a:t>
            </a:r>
          </a:p>
          <a:p>
            <a:pPr lvl="1">
              <a:lnSpc>
                <a:spcPct val="150000"/>
              </a:lnSpc>
              <a:buFont typeface="Arial" panose="020B0604020202020204" pitchFamily="34" charset="0"/>
              <a:buChar char="•"/>
            </a:pPr>
            <a:r>
              <a:rPr lang="en-US" altLang="en-US" sz="2000" dirty="0">
                <a:latin typeface="Arial" charset="0"/>
                <a:ea typeface="Arial" charset="0"/>
                <a:cs typeface="Arial" charset="0"/>
              </a:rPr>
              <a:t>Statewide</a:t>
            </a:r>
          </a:p>
          <a:p>
            <a:pPr lvl="1">
              <a:lnSpc>
                <a:spcPct val="150000"/>
              </a:lnSpc>
              <a:buFont typeface="Arial" panose="020B0604020202020204" pitchFamily="34" charset="0"/>
              <a:buChar char="•"/>
            </a:pPr>
            <a:r>
              <a:rPr lang="en-US" altLang="en-US" sz="2000" dirty="0">
                <a:latin typeface="Arial" charset="0"/>
                <a:ea typeface="Arial" charset="0"/>
                <a:cs typeface="Arial" charset="0"/>
              </a:rPr>
              <a:t>Local knowledge</a:t>
            </a:r>
          </a:p>
          <a:p>
            <a:pPr lvl="1">
              <a:lnSpc>
                <a:spcPct val="150000"/>
              </a:lnSpc>
              <a:buFont typeface="Arial" panose="020B0604020202020204" pitchFamily="34" charset="0"/>
              <a:buChar char="•"/>
            </a:pPr>
            <a:r>
              <a:rPr lang="en-US" altLang="en-US" sz="2000" dirty="0">
                <a:latin typeface="Arial" charset="0"/>
                <a:ea typeface="Arial" charset="0"/>
                <a:cs typeface="Arial" charset="0"/>
              </a:rPr>
              <a:t>Successful implementation</a:t>
            </a:r>
          </a:p>
          <a:p>
            <a:pPr lvl="1">
              <a:lnSpc>
                <a:spcPct val="150000"/>
              </a:lnSpc>
              <a:buFont typeface="Arial" panose="020B0604020202020204" pitchFamily="34" charset="0"/>
              <a:buChar char="•"/>
            </a:pPr>
            <a:r>
              <a:rPr lang="en-US" altLang="en-US" sz="2000" dirty="0">
                <a:latin typeface="Arial" charset="0"/>
                <a:ea typeface="Arial" charset="0"/>
                <a:cs typeface="Arial" charset="0"/>
              </a:rPr>
              <a:t>AND Partners: </a:t>
            </a:r>
            <a:r>
              <a:rPr lang="en-US" altLang="en-US" sz="2000" dirty="0" err="1">
                <a:latin typeface="Arial" charset="0"/>
                <a:ea typeface="Arial" charset="0"/>
                <a:cs typeface="Arial" charset="0"/>
              </a:rPr>
              <a:t>Fibershed</a:t>
            </a:r>
            <a:r>
              <a:rPr lang="en-US" altLang="en-US" sz="2000">
                <a:latin typeface="Arial" charset="0"/>
                <a:ea typeface="Arial" charset="0"/>
                <a:cs typeface="Arial" charset="0"/>
              </a:rPr>
              <a:t>, NRCS</a:t>
            </a:r>
            <a:r>
              <a:rPr lang="en-US" altLang="en-US" sz="2000" dirty="0">
                <a:latin typeface="Arial" charset="0"/>
                <a:ea typeface="Arial" charset="0"/>
                <a:cs typeface="Arial" charset="0"/>
              </a:rPr>
              <a:t>, </a:t>
            </a:r>
            <a:r>
              <a:rPr lang="en-US" altLang="en-US" sz="2000" b="1" dirty="0">
                <a:latin typeface="Arial" charset="0"/>
                <a:ea typeface="Arial" charset="0"/>
                <a:cs typeface="Arial" charset="0"/>
              </a:rPr>
              <a:t>land trusts</a:t>
            </a:r>
            <a:r>
              <a:rPr lang="en-US" altLang="en-US" sz="2000" dirty="0">
                <a:latin typeface="Arial" charset="0"/>
                <a:ea typeface="Arial" charset="0"/>
                <a:cs typeface="Arial" charset="0"/>
              </a:rPr>
              <a:t>, Point Blue and others.</a:t>
            </a:r>
          </a:p>
        </p:txBody>
      </p:sp>
      <p:sp>
        <p:nvSpPr>
          <p:cNvPr id="16386" name="Title 1"/>
          <p:cNvSpPr txBox="1">
            <a:spLocks/>
          </p:cNvSpPr>
          <p:nvPr/>
        </p:nvSpPr>
        <p:spPr bwMode="auto">
          <a:xfrm>
            <a:off x="609600" y="256848"/>
            <a:ext cx="8042275" cy="88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800" dirty="0">
                <a:latin typeface="Arial" charset="0"/>
                <a:ea typeface="Arial" charset="0"/>
                <a:cs typeface="Arial" charset="0"/>
              </a:rPr>
              <a:t>Scaling Up Carbon Farming with RCDs</a:t>
            </a:r>
            <a:endParaRPr lang="en-US" altLang="en-US" sz="4400" dirty="0">
              <a:latin typeface="Arial" charset="0"/>
              <a:ea typeface="Arial" charset="0"/>
              <a:cs typeface="Arial" charset="0"/>
            </a:endParaRPr>
          </a:p>
        </p:txBody>
      </p:sp>
      <p:pic>
        <p:nvPicPr>
          <p:cNvPr id="16387"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5257800" y="838200"/>
            <a:ext cx="3584147" cy="5903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6580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5438" y="1993900"/>
            <a:ext cx="3281362" cy="4247317"/>
          </a:xfrm>
          <a:prstGeom prst="rect">
            <a:avLst/>
          </a:prstGeom>
          <a:noFill/>
        </p:spPr>
        <p:txBody>
          <a:bodyPr wrap="square">
            <a:spAutoFit/>
          </a:bodyPr>
          <a:lstStyle/>
          <a:p>
            <a:pPr>
              <a:defRPr/>
            </a:pPr>
            <a:r>
              <a:rPr lang="en-US" dirty="0"/>
              <a:t>RCDs:</a:t>
            </a:r>
          </a:p>
          <a:p>
            <a:pPr marL="285750" indent="-285750">
              <a:lnSpc>
                <a:spcPct val="150000"/>
              </a:lnSpc>
              <a:buFont typeface="Arial" charset="0"/>
              <a:buChar char="•"/>
              <a:defRPr/>
            </a:pPr>
            <a:r>
              <a:rPr lang="en-US" sz="2400" dirty="0"/>
              <a:t>Opportunities and challenges</a:t>
            </a:r>
          </a:p>
          <a:p>
            <a:pPr marL="285750" indent="-285750">
              <a:lnSpc>
                <a:spcPct val="150000"/>
              </a:lnSpc>
              <a:buFont typeface="Arial" charset="0"/>
              <a:buChar char="•"/>
              <a:defRPr/>
            </a:pPr>
            <a:r>
              <a:rPr lang="en-US" sz="2400" dirty="0"/>
              <a:t>Landowner interest</a:t>
            </a:r>
          </a:p>
          <a:p>
            <a:pPr marL="285750" indent="-285750">
              <a:lnSpc>
                <a:spcPct val="150000"/>
              </a:lnSpc>
              <a:buFont typeface="Arial" charset="0"/>
              <a:buChar char="•"/>
              <a:defRPr/>
            </a:pPr>
            <a:r>
              <a:rPr lang="en-US" sz="2400" dirty="0"/>
              <a:t>Practices?</a:t>
            </a:r>
          </a:p>
          <a:p>
            <a:pPr marL="285750" indent="-285750">
              <a:lnSpc>
                <a:spcPct val="150000"/>
              </a:lnSpc>
              <a:buFont typeface="Arial" charset="0"/>
              <a:buChar char="•"/>
              <a:defRPr/>
            </a:pPr>
            <a:r>
              <a:rPr lang="en-US" sz="2400" dirty="0"/>
              <a:t>Regulations </a:t>
            </a:r>
          </a:p>
          <a:p>
            <a:pPr marL="285750" indent="-285750">
              <a:lnSpc>
                <a:spcPct val="150000"/>
              </a:lnSpc>
              <a:buFont typeface="Arial" charset="0"/>
              <a:buChar char="•"/>
              <a:defRPr/>
            </a:pPr>
            <a:r>
              <a:rPr lang="en-US" sz="2400" dirty="0"/>
              <a:t>Policy: Informing programs</a:t>
            </a:r>
          </a:p>
        </p:txBody>
      </p:sp>
      <p:sp>
        <p:nvSpPr>
          <p:cNvPr id="36867" name="Title 1"/>
          <p:cNvSpPr txBox="1">
            <a:spLocks/>
          </p:cNvSpPr>
          <p:nvPr/>
        </p:nvSpPr>
        <p:spPr bwMode="auto">
          <a:xfrm>
            <a:off x="590550" y="606425"/>
            <a:ext cx="804227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2800" dirty="0">
                <a:latin typeface="Arial" charset="0"/>
              </a:rPr>
              <a:t>Scaling Up Carbon Farming with RCDs (</a:t>
            </a:r>
            <a:r>
              <a:rPr lang="en-US" altLang="en-US" sz="2800" i="1" dirty="0">
                <a:latin typeface="Arial" charset="0"/>
              </a:rPr>
              <a:t>no need to reinvent the wheel</a:t>
            </a:r>
            <a:r>
              <a:rPr lang="en-US" altLang="en-US" sz="2800" dirty="0">
                <a:latin typeface="Arial" charset="0"/>
              </a:rPr>
              <a:t>)</a:t>
            </a:r>
            <a:endParaRPr lang="en-US" altLang="en-US" sz="4400" dirty="0">
              <a:latin typeface="Arial" charset="0"/>
            </a:endParaRPr>
          </a:p>
        </p:txBody>
      </p:sp>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49359" y="2590800"/>
            <a:ext cx="4191000" cy="275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8829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371600"/>
            <a:ext cx="4038600" cy="5354638"/>
          </a:xfrm>
          <a:prstGeom prst="rect">
            <a:avLst/>
          </a:prstGeom>
          <a:noFill/>
        </p:spPr>
        <p:txBody>
          <a:bodyPr>
            <a:spAutoFit/>
          </a:bodyPr>
          <a:lstStyle/>
          <a:p>
            <a:pPr eaLnBrk="1" hangingPunct="1">
              <a:defRPr/>
            </a:pPr>
            <a:endParaRPr lang="en-US" dirty="0">
              <a:ea typeface="ＭＳ Ｐゴシック" charset="0"/>
              <a:cs typeface="ＭＳ Ｐゴシック" charset="0"/>
            </a:endParaRPr>
          </a:p>
          <a:p>
            <a:pPr marL="285750" indent="-285750" eaLnBrk="1" hangingPunct="1">
              <a:lnSpc>
                <a:spcPct val="150000"/>
              </a:lnSpc>
              <a:buFont typeface="Arial" charset="0"/>
              <a:buChar char="•"/>
              <a:defRPr/>
            </a:pPr>
            <a:r>
              <a:rPr lang="en-US" sz="2400" dirty="0">
                <a:ea typeface="ＭＳ Ｐゴシック" charset="0"/>
                <a:cs typeface="ＭＳ Ｐゴシック" charset="0"/>
              </a:rPr>
              <a:t>Technical Assistance</a:t>
            </a:r>
          </a:p>
          <a:p>
            <a:pPr marL="800100" lvl="1" indent="-342900" eaLnBrk="1" hangingPunct="1">
              <a:lnSpc>
                <a:spcPct val="150000"/>
              </a:lnSpc>
              <a:buFont typeface="Wingdings" charset="2"/>
              <a:buChar char="ü"/>
              <a:defRPr/>
            </a:pPr>
            <a:r>
              <a:rPr lang="en-US" sz="2400" dirty="0">
                <a:ea typeface="ＭＳ Ｐゴシック" charset="0"/>
                <a:cs typeface="ＭＳ Ｐゴシック" charset="0"/>
              </a:rPr>
              <a:t>Carbon science</a:t>
            </a:r>
          </a:p>
          <a:p>
            <a:pPr marL="800100" lvl="1" indent="-342900" eaLnBrk="1" hangingPunct="1">
              <a:lnSpc>
                <a:spcPct val="150000"/>
              </a:lnSpc>
              <a:buFont typeface="Wingdings" charset="2"/>
              <a:buChar char="ü"/>
              <a:defRPr/>
            </a:pPr>
            <a:r>
              <a:rPr lang="en-US" sz="2400" dirty="0">
                <a:ea typeface="ＭＳ Ｐゴシック" charset="0"/>
                <a:cs typeface="ＭＳ Ｐゴシック" charset="0"/>
              </a:rPr>
              <a:t>Carbon farm planning</a:t>
            </a:r>
          </a:p>
          <a:p>
            <a:pPr marL="285750" indent="-285750" eaLnBrk="1" hangingPunct="1">
              <a:lnSpc>
                <a:spcPct val="150000"/>
              </a:lnSpc>
              <a:buFont typeface="Arial" charset="0"/>
              <a:buChar char="•"/>
              <a:defRPr/>
            </a:pPr>
            <a:r>
              <a:rPr lang="en-US" sz="2400" dirty="0">
                <a:ea typeface="ＭＳ Ｐゴシック" charset="0"/>
                <a:cs typeface="ＭＳ Ｐゴシック" charset="0"/>
              </a:rPr>
              <a:t>Financial Assistance</a:t>
            </a:r>
          </a:p>
          <a:p>
            <a:pPr marL="800100" lvl="1" indent="-342900" eaLnBrk="1" hangingPunct="1">
              <a:lnSpc>
                <a:spcPct val="150000"/>
              </a:lnSpc>
              <a:buFont typeface="Wingdings" charset="2"/>
              <a:buChar char="ü"/>
              <a:defRPr/>
            </a:pPr>
            <a:r>
              <a:rPr lang="en-US" sz="2400" dirty="0">
                <a:ea typeface="ＭＳ Ｐゴシック" charset="0"/>
                <a:cs typeface="ＭＳ Ｐゴシック" charset="0"/>
              </a:rPr>
              <a:t>Staffing</a:t>
            </a:r>
          </a:p>
          <a:p>
            <a:pPr marL="800100" lvl="1" indent="-342900" eaLnBrk="1" hangingPunct="1">
              <a:lnSpc>
                <a:spcPct val="150000"/>
              </a:lnSpc>
              <a:buFont typeface="Wingdings" charset="2"/>
              <a:buChar char="ü"/>
              <a:defRPr/>
            </a:pPr>
            <a:r>
              <a:rPr lang="en-US" sz="2400" dirty="0">
                <a:ea typeface="ＭＳ Ｐゴシック" charset="0"/>
                <a:cs typeface="ＭＳ Ｐゴシック" charset="0"/>
              </a:rPr>
              <a:t>Practices </a:t>
            </a:r>
          </a:p>
          <a:p>
            <a:pPr marL="285750" indent="-285750" eaLnBrk="1" hangingPunct="1">
              <a:lnSpc>
                <a:spcPct val="150000"/>
              </a:lnSpc>
              <a:buFont typeface="Arial" charset="0"/>
              <a:buChar char="•"/>
              <a:defRPr/>
            </a:pPr>
            <a:r>
              <a:rPr lang="en-US" sz="2400" dirty="0">
                <a:ea typeface="ＭＳ Ｐゴシック" charset="0"/>
                <a:cs typeface="ＭＳ Ｐゴシック" charset="0"/>
              </a:rPr>
              <a:t>Network:</a:t>
            </a:r>
          </a:p>
          <a:p>
            <a:pPr marL="800100" lvl="1" indent="-342900" eaLnBrk="1" hangingPunct="1">
              <a:lnSpc>
                <a:spcPct val="150000"/>
              </a:lnSpc>
              <a:buFont typeface="Wingdings" charset="2"/>
              <a:buChar char="ü"/>
              <a:defRPr/>
            </a:pPr>
            <a:r>
              <a:rPr lang="en-US" sz="2400" dirty="0">
                <a:ea typeface="ＭＳ Ｐゴシック" charset="0"/>
                <a:cs typeface="ＭＳ Ｐゴシック" charset="0"/>
              </a:rPr>
              <a:t>Outreach</a:t>
            </a:r>
          </a:p>
          <a:p>
            <a:pPr marL="800100" lvl="1" indent="-342900" eaLnBrk="1" hangingPunct="1">
              <a:lnSpc>
                <a:spcPct val="150000"/>
              </a:lnSpc>
              <a:buFont typeface="Wingdings" charset="2"/>
              <a:buChar char="ü"/>
              <a:defRPr/>
            </a:pPr>
            <a:r>
              <a:rPr lang="en-US" sz="2400" dirty="0">
                <a:ea typeface="ＭＳ Ｐゴシック" charset="0"/>
                <a:cs typeface="ＭＳ Ｐゴシック" charset="0"/>
              </a:rPr>
              <a:t>Coordination</a:t>
            </a:r>
          </a:p>
        </p:txBody>
      </p:sp>
      <p:sp>
        <p:nvSpPr>
          <p:cNvPr id="32770" name="Title 1"/>
          <p:cNvSpPr txBox="1">
            <a:spLocks/>
          </p:cNvSpPr>
          <p:nvPr/>
        </p:nvSpPr>
        <p:spPr bwMode="auto">
          <a:xfrm>
            <a:off x="590550" y="606425"/>
            <a:ext cx="804227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cs typeface="ＭＳ Ｐゴシック" charset="-128"/>
              </a:defRPr>
            </a:lvl1pPr>
            <a:lvl2pPr marL="742950" indent="-285750">
              <a:defRPr>
                <a:solidFill>
                  <a:schemeClr val="tx1"/>
                </a:solidFill>
                <a:latin typeface="Arial" charset="0"/>
                <a:ea typeface="ＭＳ Ｐゴシック" charset="-128"/>
                <a:cs typeface="ＭＳ Ｐゴシック" charset="-128"/>
              </a:defRPr>
            </a:lvl2pPr>
            <a:lvl3pPr marL="1143000" indent="-228600">
              <a:defRPr>
                <a:solidFill>
                  <a:schemeClr val="tx1"/>
                </a:solidFill>
                <a:latin typeface="Arial" charset="0"/>
                <a:ea typeface="ＭＳ Ｐゴシック" charset="-128"/>
                <a:cs typeface="ＭＳ Ｐゴシック" charset="-128"/>
              </a:defRPr>
            </a:lvl3pPr>
            <a:lvl4pPr marL="1600200" indent="-228600">
              <a:defRPr>
                <a:solidFill>
                  <a:schemeClr val="tx1"/>
                </a:solidFill>
                <a:latin typeface="Arial" charset="0"/>
                <a:ea typeface="ＭＳ Ｐゴシック" charset="-128"/>
                <a:cs typeface="ＭＳ Ｐゴシック" charset="-128"/>
              </a:defRPr>
            </a:lvl4pPr>
            <a:lvl5pPr marL="2057400" indent="-228600">
              <a:defRPr>
                <a:solidFill>
                  <a:schemeClr val="tx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cs typeface="ＭＳ Ｐゴシック" charset="-128"/>
              </a:defRPr>
            </a:lvl9pPr>
          </a:lstStyle>
          <a:p>
            <a:pPr algn="ctr" eaLnBrk="1" hangingPunct="1"/>
            <a:r>
              <a:rPr lang="en-US" altLang="en-US" sz="2800" dirty="0"/>
              <a:t>Carbon Farming Support Needed</a:t>
            </a:r>
            <a:endParaRPr lang="en-US" altLang="en-US" sz="4400" dirty="0"/>
          </a:p>
        </p:txBody>
      </p:sp>
      <p:pic>
        <p:nvPicPr>
          <p:cNvPr id="3277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53000" y="2971800"/>
            <a:ext cx="4191000" cy="275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0290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itle 1"/>
          <p:cNvSpPr txBox="1">
            <a:spLocks/>
          </p:cNvSpPr>
          <p:nvPr/>
        </p:nvSpPr>
        <p:spPr bwMode="auto">
          <a:xfrm>
            <a:off x="675053" y="245198"/>
            <a:ext cx="8042275" cy="88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marL="0" lvl="1" indent="0" algn="ctr">
              <a:spcBef>
                <a:spcPct val="0"/>
              </a:spcBef>
              <a:buNone/>
            </a:pPr>
            <a:r>
              <a:rPr lang="en-US" sz="3200" dirty="0">
                <a:latin typeface="Arial" panose="020B0604020202020204" pitchFamily="34" charset="0"/>
                <a:cs typeface="Arial" panose="020B0604020202020204" pitchFamily="34" charset="0"/>
              </a:rPr>
              <a:t>Carbon Farm Planning Training</a:t>
            </a:r>
          </a:p>
        </p:txBody>
      </p:sp>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4696191" y="1810142"/>
            <a:ext cx="3936634" cy="22143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7" descr="Screen Shot 2015-08-25 at 11.58.19 A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3657166"/>
            <a:ext cx="3610796" cy="2708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6191" y="4150906"/>
            <a:ext cx="3936634" cy="2214357"/>
          </a:xfrm>
          <a:prstGeom prst="rect">
            <a:avLst/>
          </a:prstGeom>
        </p:spPr>
      </p:pic>
      <p:sp>
        <p:nvSpPr>
          <p:cNvPr id="6" name="TextBox 5"/>
          <p:cNvSpPr txBox="1"/>
          <p:nvPr/>
        </p:nvSpPr>
        <p:spPr>
          <a:xfrm>
            <a:off x="967198" y="1127848"/>
            <a:ext cx="3352800" cy="2585323"/>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More than 30 RCDs and other partners have been trained in Carbon Farm Planning using COMET- Planner</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COMET – Planners allows RCDs to quantify and communicate the carbon value of their work</a:t>
            </a:r>
          </a:p>
        </p:txBody>
      </p:sp>
    </p:spTree>
    <p:extLst>
      <p:ext uri="{BB962C8B-B14F-4D97-AF65-F5344CB8AC3E}">
        <p14:creationId xmlns:p14="http://schemas.microsoft.com/office/powerpoint/2010/main" val="1328450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343400" y="76200"/>
            <a:ext cx="4168775"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Box 2"/>
          <p:cNvSpPr txBox="1">
            <a:spLocks noChangeArrowheads="1"/>
          </p:cNvSpPr>
          <p:nvPr/>
        </p:nvSpPr>
        <p:spPr bwMode="auto">
          <a:xfrm>
            <a:off x="533400" y="1676400"/>
            <a:ext cx="32004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charset="0"/>
                <a:ea typeface="ＭＳ Ｐゴシック" charset="-128"/>
                <a:cs typeface="ＭＳ Ｐゴシック" charset="-128"/>
              </a:defRPr>
            </a:lvl1pPr>
            <a:lvl2pPr marL="742950" indent="-285750">
              <a:defRPr>
                <a:solidFill>
                  <a:schemeClr val="tx1"/>
                </a:solidFill>
                <a:latin typeface="Arial" charset="0"/>
                <a:ea typeface="ＭＳ Ｐゴシック" charset="-128"/>
                <a:cs typeface="ＭＳ Ｐゴシック" charset="-128"/>
              </a:defRPr>
            </a:lvl2pPr>
            <a:lvl3pPr marL="1143000" indent="-228600">
              <a:defRPr>
                <a:solidFill>
                  <a:schemeClr val="tx1"/>
                </a:solidFill>
                <a:latin typeface="Arial" charset="0"/>
                <a:ea typeface="ＭＳ Ｐゴシック" charset="-128"/>
                <a:cs typeface="ＭＳ Ｐゴシック" charset="-128"/>
              </a:defRPr>
            </a:lvl3pPr>
            <a:lvl4pPr marL="1600200" indent="-228600">
              <a:defRPr>
                <a:solidFill>
                  <a:schemeClr val="tx1"/>
                </a:solidFill>
                <a:latin typeface="Arial" charset="0"/>
                <a:ea typeface="ＭＳ Ｐゴシック" charset="-128"/>
                <a:cs typeface="ＭＳ Ｐゴシック" charset="-128"/>
              </a:defRPr>
            </a:lvl4pPr>
            <a:lvl5pPr marL="2057400" indent="-228600">
              <a:defRPr>
                <a:solidFill>
                  <a:schemeClr val="tx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cs typeface="ＭＳ Ｐゴシック" charset="-128"/>
              </a:defRPr>
            </a:lvl9pPr>
          </a:lstStyle>
          <a:p>
            <a:pPr eaLnBrk="1" hangingPunct="1">
              <a:buFont typeface="Arial" charset="0"/>
              <a:buChar char="•"/>
            </a:pPr>
            <a:r>
              <a:rPr lang="en-US" altLang="x-none" dirty="0"/>
              <a:t>Working in 26 districts</a:t>
            </a:r>
          </a:p>
          <a:p>
            <a:pPr eaLnBrk="1" hangingPunct="1">
              <a:buFont typeface="Arial" charset="0"/>
              <a:buChar char="•"/>
            </a:pPr>
            <a:endParaRPr lang="en-US" altLang="x-none" dirty="0"/>
          </a:p>
          <a:p>
            <a:pPr eaLnBrk="1" hangingPunct="1">
              <a:buFont typeface="Arial" charset="0"/>
              <a:buChar char="•"/>
            </a:pPr>
            <a:r>
              <a:rPr lang="en-US" altLang="x-none" dirty="0"/>
              <a:t>36 carbon farm plans completed or in progress</a:t>
            </a:r>
          </a:p>
          <a:p>
            <a:pPr eaLnBrk="1" hangingPunct="1">
              <a:buFont typeface="Arial" charset="0"/>
              <a:buChar char="•"/>
            </a:pPr>
            <a:endParaRPr lang="en-US" altLang="x-none" dirty="0"/>
          </a:p>
          <a:p>
            <a:pPr eaLnBrk="1" hangingPunct="1">
              <a:buFont typeface="Arial" charset="0"/>
              <a:buChar char="•"/>
            </a:pPr>
            <a:r>
              <a:rPr lang="en-US" altLang="x-none" dirty="0"/>
              <a:t>High demand for CFPs 6-8 producers per plan</a:t>
            </a:r>
          </a:p>
          <a:p>
            <a:pPr eaLnBrk="1" hangingPunct="1">
              <a:buFont typeface="Arial" charset="0"/>
              <a:buChar char="•"/>
            </a:pPr>
            <a:endParaRPr lang="en-US" altLang="x-none" dirty="0"/>
          </a:p>
          <a:p>
            <a:pPr eaLnBrk="1" hangingPunct="1">
              <a:buFont typeface="Arial" charset="0"/>
              <a:buChar char="•"/>
            </a:pPr>
            <a:r>
              <a:rPr lang="en-US" altLang="x-none" dirty="0"/>
              <a:t>Other partners: Land Trusts, NRCS, Point Blue, </a:t>
            </a:r>
            <a:r>
              <a:rPr lang="en-US" altLang="x-none" dirty="0" err="1"/>
              <a:t>StopWaste</a:t>
            </a:r>
            <a:endParaRPr lang="en-US" altLang="x-none" dirty="0"/>
          </a:p>
        </p:txBody>
      </p:sp>
      <p:sp>
        <p:nvSpPr>
          <p:cNvPr id="31747" name="TextBox 3"/>
          <p:cNvSpPr txBox="1">
            <a:spLocks noChangeArrowheads="1"/>
          </p:cNvSpPr>
          <p:nvPr/>
        </p:nvSpPr>
        <p:spPr bwMode="auto">
          <a:xfrm>
            <a:off x="533400" y="609600"/>
            <a:ext cx="3657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128"/>
                <a:cs typeface="ＭＳ Ｐゴシック" charset="-128"/>
              </a:defRPr>
            </a:lvl1pPr>
            <a:lvl2pPr marL="742950" indent="-285750">
              <a:defRPr>
                <a:solidFill>
                  <a:schemeClr val="tx1"/>
                </a:solidFill>
                <a:latin typeface="Arial" charset="0"/>
                <a:ea typeface="ＭＳ Ｐゴシック" charset="-128"/>
                <a:cs typeface="ＭＳ Ｐゴシック" charset="-128"/>
              </a:defRPr>
            </a:lvl2pPr>
            <a:lvl3pPr marL="1143000" indent="-228600">
              <a:defRPr>
                <a:solidFill>
                  <a:schemeClr val="tx1"/>
                </a:solidFill>
                <a:latin typeface="Arial" charset="0"/>
                <a:ea typeface="ＭＳ Ｐゴシック" charset="-128"/>
                <a:cs typeface="ＭＳ Ｐゴシック" charset="-128"/>
              </a:defRPr>
            </a:lvl3pPr>
            <a:lvl4pPr marL="1600200" indent="-228600">
              <a:defRPr>
                <a:solidFill>
                  <a:schemeClr val="tx1"/>
                </a:solidFill>
                <a:latin typeface="Arial" charset="0"/>
                <a:ea typeface="ＭＳ Ｐゴシック" charset="-128"/>
                <a:cs typeface="ＭＳ Ｐゴシック" charset="-128"/>
              </a:defRPr>
            </a:lvl4pPr>
            <a:lvl5pPr marL="2057400" indent="-228600">
              <a:defRPr>
                <a:solidFill>
                  <a:schemeClr val="tx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cs typeface="ＭＳ Ｐゴシック" charset="-128"/>
              </a:defRPr>
            </a:lvl9pPr>
          </a:lstStyle>
          <a:p>
            <a:pPr eaLnBrk="1" hangingPunct="1"/>
            <a:r>
              <a:rPr lang="en-US" altLang="x-none" sz="2000" b="1" dirty="0"/>
              <a:t>Carbon Farming Network</a:t>
            </a:r>
          </a:p>
        </p:txBody>
      </p:sp>
    </p:spTree>
    <p:extLst>
      <p:ext uri="{BB962C8B-B14F-4D97-AF65-F5344CB8AC3E}">
        <p14:creationId xmlns:p14="http://schemas.microsoft.com/office/powerpoint/2010/main" val="1950033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Box 1"/>
          <p:cNvSpPr txBox="1">
            <a:spLocks noChangeArrowheads="1"/>
          </p:cNvSpPr>
          <p:nvPr/>
        </p:nvSpPr>
        <p:spPr bwMode="auto">
          <a:xfrm>
            <a:off x="392723" y="1045697"/>
            <a:ext cx="462944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2800" b="1" dirty="0"/>
              <a:t>Bay Area RCDs: RCPP</a:t>
            </a:r>
          </a:p>
          <a:p>
            <a:pPr eaLnBrk="1" hangingPunct="1"/>
            <a:endParaRPr lang="en-US" altLang="en-US" sz="2000" dirty="0"/>
          </a:p>
          <a:p>
            <a:pPr marL="457200" indent="-457200" eaLnBrk="1" hangingPunct="1">
              <a:buFont typeface="Arial" charset="0"/>
              <a:buChar char="•"/>
            </a:pPr>
            <a:r>
              <a:rPr lang="en-US" altLang="en-US" sz="2000" dirty="0"/>
              <a:t>$2 million USDA-NRCS Marin Carbon Project is partnering with 6 Bay Area Resource Conservation Districts to launch a Regional Carbon Farm Planning program </a:t>
            </a:r>
          </a:p>
          <a:p>
            <a:pPr marL="457200" indent="-457200" eaLnBrk="1" hangingPunct="1">
              <a:buFont typeface="Arial" charset="0"/>
              <a:buChar char="•"/>
            </a:pPr>
            <a:endParaRPr lang="en-US" altLang="en-US" sz="2000" dirty="0"/>
          </a:p>
          <a:p>
            <a:pPr marL="457200" indent="-457200" eaLnBrk="1" hangingPunct="1">
              <a:buFont typeface="Arial" charset="0"/>
              <a:buChar char="•"/>
            </a:pPr>
            <a:r>
              <a:rPr lang="en-US" altLang="en-US" sz="2000" dirty="0"/>
              <a:t>20 Carbon farm plans across the region over the next two years.. great demand!</a:t>
            </a:r>
          </a:p>
          <a:p>
            <a:pPr marL="457200" indent="-457200" eaLnBrk="1" hangingPunct="1">
              <a:buFont typeface="Arial" charset="0"/>
              <a:buChar char="•"/>
            </a:pPr>
            <a:endParaRPr lang="en-US" altLang="en-US" sz="2000" dirty="0"/>
          </a:p>
          <a:p>
            <a:pPr marL="457200" indent="-457200" eaLnBrk="1" hangingPunct="1">
              <a:buFont typeface="Arial" charset="0"/>
              <a:buChar char="•"/>
            </a:pPr>
            <a:r>
              <a:rPr lang="en-US" altLang="en-US" sz="2000" dirty="0"/>
              <a:t>Others: Napa, Sonoma, </a:t>
            </a:r>
            <a:r>
              <a:rPr lang="en-US" altLang="en-US" sz="2000" dirty="0" err="1"/>
              <a:t>Goldridge</a:t>
            </a:r>
            <a:r>
              <a:rPr lang="en-US" altLang="en-US" sz="2000" dirty="0"/>
              <a:t>, Solano</a:t>
            </a:r>
          </a:p>
        </p:txBody>
      </p:sp>
      <p:pic>
        <p:nvPicPr>
          <p:cNvPr id="3" name="Picture 2">
            <a:extLst>
              <a:ext uri="{FF2B5EF4-FFF2-40B4-BE49-F238E27FC236}">
                <a16:creationId xmlns:a16="http://schemas.microsoft.com/office/drawing/2014/main" id="{B9B413BE-91D1-4DFD-BDBA-00720BA3AF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22166" y="2054534"/>
            <a:ext cx="3936634" cy="2214357"/>
          </a:xfrm>
          <a:prstGeom prst="rect">
            <a:avLst/>
          </a:prstGeom>
        </p:spPr>
      </p:pic>
    </p:spTree>
    <p:extLst>
      <p:ext uri="{BB962C8B-B14F-4D97-AF65-F5344CB8AC3E}">
        <p14:creationId xmlns:p14="http://schemas.microsoft.com/office/powerpoint/2010/main" val="334673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396" y="1674687"/>
            <a:ext cx="4843409" cy="4708981"/>
          </a:xfrm>
          <a:prstGeom prst="rect">
            <a:avLst/>
          </a:prstGeom>
          <a:noFill/>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342900" indent="-342900">
              <a:buFont typeface="Arial" charset="0"/>
              <a:buChar char="•"/>
            </a:pPr>
            <a:r>
              <a:rPr lang="en-US" sz="2000" dirty="0"/>
              <a:t>Identify and quantify opportunities to enhance on-farm carbon capture in plant biomass and soils. </a:t>
            </a:r>
          </a:p>
          <a:p>
            <a:pPr marL="342900" indent="-342900">
              <a:buFont typeface="Arial" charset="0"/>
              <a:buChar char="•"/>
            </a:pPr>
            <a:endParaRPr lang="en-US" sz="2000" dirty="0"/>
          </a:p>
          <a:p>
            <a:pPr marL="342900" indent="-342900">
              <a:buFont typeface="Arial" charset="0"/>
              <a:buChar char="•"/>
            </a:pPr>
            <a:r>
              <a:rPr lang="en-US" sz="2000" dirty="0"/>
              <a:t>Barriers (economic, regulatory, outreach, education and others).</a:t>
            </a:r>
          </a:p>
          <a:p>
            <a:pPr marL="342900" indent="-342900">
              <a:buFont typeface="Arial" charset="0"/>
              <a:buChar char="•"/>
            </a:pPr>
            <a:endParaRPr lang="en-US" sz="2000" dirty="0"/>
          </a:p>
          <a:p>
            <a:pPr marL="342900" indent="-342900">
              <a:buFont typeface="Arial" charset="0"/>
              <a:buChar char="•"/>
            </a:pPr>
            <a:r>
              <a:rPr lang="en-US" sz="2000" dirty="0"/>
              <a:t>RCD assets, needs and potential partners. </a:t>
            </a:r>
          </a:p>
          <a:p>
            <a:pPr marL="342900" indent="-342900">
              <a:buFont typeface="Arial" charset="0"/>
              <a:buChar char="•"/>
            </a:pPr>
            <a:endParaRPr lang="en-US" sz="2000" dirty="0"/>
          </a:p>
          <a:p>
            <a:pPr marL="342900" indent="-342900">
              <a:buFont typeface="Arial" charset="0"/>
              <a:buChar char="•"/>
            </a:pPr>
            <a:r>
              <a:rPr lang="en-US" sz="2000" dirty="0"/>
              <a:t>Potential sources of funding for implementation.</a:t>
            </a:r>
            <a:endParaRPr lang="en-US" altLang="en-US" sz="2000" dirty="0">
              <a:latin typeface="Baskerville Old Face"/>
            </a:endParaRPr>
          </a:p>
          <a:p>
            <a:pPr marL="342900" indent="-342900">
              <a:buFont typeface="Arial" charset="0"/>
              <a:buChar char="•"/>
            </a:pPr>
            <a:endParaRPr lang="en-US" altLang="en-US" sz="2000" dirty="0">
              <a:latin typeface="Arial" charset="0"/>
              <a:ea typeface="Arial" charset="0"/>
              <a:cs typeface="Arial" charset="0"/>
            </a:endParaRPr>
          </a:p>
          <a:p>
            <a:pPr marL="342900" indent="-342900">
              <a:buFont typeface="Arial" charset="0"/>
              <a:buChar char="•"/>
            </a:pPr>
            <a:r>
              <a:rPr lang="en-US" altLang="en-US" sz="2000" dirty="0">
                <a:latin typeface="Arial" charset="0"/>
                <a:ea typeface="Arial" charset="0"/>
                <a:cs typeface="Arial" charset="0"/>
              </a:rPr>
              <a:t>Introduce carbon management in the Long Range Plan.</a:t>
            </a:r>
          </a:p>
        </p:txBody>
      </p:sp>
      <p:sp>
        <p:nvSpPr>
          <p:cNvPr id="16386" name="Title 1"/>
          <p:cNvSpPr txBox="1">
            <a:spLocks/>
          </p:cNvSpPr>
          <p:nvPr/>
        </p:nvSpPr>
        <p:spPr bwMode="auto">
          <a:xfrm>
            <a:off x="726718" y="461561"/>
            <a:ext cx="8042275" cy="88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600" dirty="0">
                <a:latin typeface="Arial" charset="0"/>
                <a:ea typeface="Arial" charset="0"/>
                <a:cs typeface="Arial" charset="0"/>
              </a:rPr>
              <a:t>Sierra RCD Carbon Management Program</a:t>
            </a:r>
          </a:p>
        </p:txBody>
      </p:sp>
      <p:sp>
        <p:nvSpPr>
          <p:cNvPr id="5" name="TextBox 4"/>
          <p:cNvSpPr txBox="1"/>
          <p:nvPr/>
        </p:nvSpPr>
        <p:spPr>
          <a:xfrm>
            <a:off x="5761676" y="5583320"/>
            <a:ext cx="2393879" cy="276999"/>
          </a:xfrm>
          <a:prstGeom prst="rect">
            <a:avLst/>
          </a:prstGeom>
          <a:noFill/>
        </p:spPr>
        <p:txBody>
          <a:bodyPr wrap="square" rtlCol="0">
            <a:spAutoFit/>
          </a:bodyPr>
          <a:lstStyle/>
          <a:p>
            <a:pPr algn="ctr"/>
            <a:r>
              <a:rPr lang="en-US" sz="1200" dirty="0"/>
              <a:t>Source: Sierra RCD</a:t>
            </a:r>
          </a:p>
        </p:txBody>
      </p:sp>
      <p:pic>
        <p:nvPicPr>
          <p:cNvPr id="7" name="Picture 6">
            <a:extLst>
              <a:ext uri="{FF2B5EF4-FFF2-40B4-BE49-F238E27FC236}">
                <a16:creationId xmlns:a16="http://schemas.microsoft.com/office/drawing/2014/main" id="{FBC92720-1F60-4F7F-821E-BAD28CBF44BC}"/>
              </a:ext>
            </a:extLst>
          </p:cNvPr>
          <p:cNvPicPr>
            <a:picLocks noChangeAspect="1"/>
          </p:cNvPicPr>
          <p:nvPr/>
        </p:nvPicPr>
        <p:blipFill>
          <a:blip r:embed="rId2"/>
          <a:stretch>
            <a:fillRect/>
          </a:stretch>
        </p:blipFill>
        <p:spPr>
          <a:xfrm>
            <a:off x="5126805" y="2130601"/>
            <a:ext cx="3780392" cy="2835294"/>
          </a:xfrm>
          <a:prstGeom prst="rect">
            <a:avLst/>
          </a:prstGeom>
        </p:spPr>
      </p:pic>
    </p:spTree>
    <p:extLst>
      <p:ext uri="{BB962C8B-B14F-4D97-AF65-F5344CB8AC3E}">
        <p14:creationId xmlns:p14="http://schemas.microsoft.com/office/powerpoint/2010/main" val="4649800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8735</TotalTime>
  <Words>704</Words>
  <Application>Microsoft Office PowerPoint</Application>
  <PresentationFormat>On-screen Show (4:3)</PresentationFormat>
  <Paragraphs>117</Paragraphs>
  <Slides>15</Slides>
  <Notes>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7" baseType="lpstr">
      <vt:lpstr>ＭＳ Ｐゴシック</vt:lpstr>
      <vt:lpstr>ＭＳ Ｐゴシック</vt:lpstr>
      <vt:lpstr>Arial</vt:lpstr>
      <vt:lpstr>Baskerville Old Face</vt:lpstr>
      <vt:lpstr>Calibri</vt:lpstr>
      <vt:lpstr>News Gothic MT</vt:lpstr>
      <vt:lpstr>Segoe</vt:lpstr>
      <vt:lpstr>Times New Roman</vt:lpstr>
      <vt:lpstr>Wingdings</vt:lpstr>
      <vt:lpstr>Wingdings 2</vt:lpstr>
      <vt:lpstr>Office Theme</vt:lpstr>
      <vt:lpstr>Chart</vt:lpstr>
      <vt:lpstr>PowerPoint Presentation</vt:lpstr>
      <vt:lpstr>Good News:  California -and the World- can meet our GHG reduction goals if  we dramatically reduce emissions and invest in our soils and working lands as major sinks for atmospheric carbon.  This could be done through Carbon Farming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Golden Bear Land and Water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Creque</dc:creator>
  <cp:lastModifiedBy>CCLT</cp:lastModifiedBy>
  <cp:revision>109</cp:revision>
  <dcterms:created xsi:type="dcterms:W3CDTF">2017-11-06T01:20:46Z</dcterms:created>
  <dcterms:modified xsi:type="dcterms:W3CDTF">2018-03-15T17:33:39Z</dcterms:modified>
</cp:coreProperties>
</file>